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Override PartName="/ppt/tags/tag25.xml" ContentType="application/vnd.openxmlformats-officedocument.presentationml.tags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notesSlides/notesSlide34.xml" ContentType="application/vnd.openxmlformats-officedocument.presentationml.notesSlide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76.xml" ContentType="application/vnd.openxmlformats-officedocument.presentationml.tags+xml"/>
  <Override PartName="/ppt/notesSlides/notesSlide42.xml" ContentType="application/vnd.openxmlformats-officedocument.presentationml.notesSlide+xml"/>
  <Override PartName="/ppt/tags/tag77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78.xml" ContentType="application/vnd.openxmlformats-officedocument.presentationml.tags+xml"/>
  <Override PartName="/ppt/notesSlides/notesSlide45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46.xml" ContentType="application/vnd.openxmlformats-officedocument.presentationml.notesSlide+xml"/>
  <Override PartName="/ppt/tags/tag81.xml" ContentType="application/vnd.openxmlformats-officedocument.presentationml.tags+xml"/>
  <Override PartName="/ppt/notesSlides/notesSlide47.xml" ContentType="application/vnd.openxmlformats-officedocument.presentationml.notesSlide+xml"/>
  <Override PartName="/ppt/tags/tag82.xml" ContentType="application/vnd.openxmlformats-officedocument.presentationml.tags+xml"/>
  <Override PartName="/ppt/notesSlides/notesSlide48.xml" ContentType="application/vnd.openxmlformats-officedocument.presentationml.notesSlide+xml"/>
  <Override PartName="/ppt/tags/tag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96" r:id="rId2"/>
    <p:sldId id="261" r:id="rId3"/>
    <p:sldId id="321" r:id="rId4"/>
    <p:sldId id="322" r:id="rId5"/>
    <p:sldId id="314" r:id="rId6"/>
    <p:sldId id="295" r:id="rId7"/>
    <p:sldId id="313" r:id="rId8"/>
    <p:sldId id="303" r:id="rId9"/>
    <p:sldId id="315" r:id="rId10"/>
    <p:sldId id="294" r:id="rId11"/>
    <p:sldId id="316" r:id="rId12"/>
    <p:sldId id="304" r:id="rId13"/>
    <p:sldId id="259" r:id="rId14"/>
    <p:sldId id="263" r:id="rId15"/>
    <p:sldId id="307" r:id="rId16"/>
    <p:sldId id="266" r:id="rId17"/>
    <p:sldId id="267" r:id="rId18"/>
    <p:sldId id="329" r:id="rId19"/>
    <p:sldId id="317" r:id="rId20"/>
    <p:sldId id="324" r:id="rId21"/>
    <p:sldId id="299" r:id="rId22"/>
    <p:sldId id="325" r:id="rId23"/>
    <p:sldId id="326" r:id="rId24"/>
    <p:sldId id="328" r:id="rId25"/>
    <p:sldId id="272" r:id="rId26"/>
    <p:sldId id="318" r:id="rId27"/>
    <p:sldId id="274" r:id="rId28"/>
    <p:sldId id="340" r:id="rId29"/>
    <p:sldId id="276" r:id="rId30"/>
    <p:sldId id="319" r:id="rId31"/>
    <p:sldId id="268" r:id="rId32"/>
    <p:sldId id="331" r:id="rId33"/>
    <p:sldId id="282" r:id="rId34"/>
    <p:sldId id="306" r:id="rId35"/>
    <p:sldId id="332" r:id="rId36"/>
    <p:sldId id="280" r:id="rId37"/>
    <p:sldId id="308" r:id="rId38"/>
    <p:sldId id="275" r:id="rId39"/>
    <p:sldId id="333" r:id="rId40"/>
    <p:sldId id="335" r:id="rId41"/>
    <p:sldId id="334" r:id="rId42"/>
    <p:sldId id="283" r:id="rId43"/>
    <p:sldId id="320" r:id="rId44"/>
    <p:sldId id="279" r:id="rId45"/>
    <p:sldId id="284" r:id="rId46"/>
    <p:sldId id="287" r:id="rId47"/>
    <p:sldId id="339" r:id="rId48"/>
    <p:sldId id="336" r:id="rId49"/>
    <p:sldId id="337" r:id="rId50"/>
    <p:sldId id="338" r:id="rId51"/>
    <p:sldId id="310" r:id="rId52"/>
    <p:sldId id="286" r:id="rId53"/>
  </p:sldIdLst>
  <p:sldSz cx="12192000" cy="6858000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FDE"/>
    <a:srgbClr val="3F7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8" autoAdjust="0"/>
    <p:restoredTop sz="73975" autoAdjust="0"/>
  </p:normalViewPr>
  <p:slideViewPr>
    <p:cSldViewPr snapToGrid="0">
      <p:cViewPr varScale="1">
        <p:scale>
          <a:sx n="70" d="100"/>
          <a:sy n="70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184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F5CF5-96FB-46A8-9DA8-EADE29F7E1EA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378825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4" y="9378825"/>
            <a:ext cx="2945659" cy="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B9DB3-A9B8-4117-8DBC-16744569D9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99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C33E5-5940-43D4-8A73-A3DB41F60060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6663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1" y="4751389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78508-34F1-4EB3-8511-57DDF2B1D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Good morning,</a:t>
            </a:r>
            <a:r>
              <a:rPr lang="en-US" altLang="zh-TW" baseline="0" dirty="0" smtClean="0"/>
              <a:t> I’m Shao-</a:t>
            </a:r>
            <a:r>
              <a:rPr lang="en-US" altLang="zh-TW" baseline="0" dirty="0" err="1" smtClean="0"/>
              <a:t>Hsuan</a:t>
            </a:r>
            <a:r>
              <a:rPr lang="en-US" altLang="zh-TW" baseline="0" dirty="0" smtClean="0"/>
              <a:t> Wang,  I’m a postdoc for currently working at the Institute of statistical science academia </a:t>
            </a:r>
            <a:r>
              <a:rPr lang="en-US" altLang="zh-TW" baseline="0" dirty="0" err="1" smtClean="0"/>
              <a:t>sinica</a:t>
            </a:r>
            <a:r>
              <a:rPr lang="en-US" altLang="zh-TW" baseline="0" dirty="0" smtClean="0"/>
              <a:t>.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Today, we are going to talk: Analyzing model bias in </a:t>
            </a:r>
            <a:r>
              <a:rPr lang="en-US" altLang="zh-TW" baseline="0" dirty="0" err="1" smtClean="0"/>
              <a:t>cryo</a:t>
            </a:r>
            <a:r>
              <a:rPr lang="en-US" altLang="zh-TW" baseline="0" dirty="0" smtClean="0"/>
              <a:t>-EM single-particle image processing.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This is a work joint with Dr. Yao, Yi-Chin, Dr. Chang Wei-</a:t>
            </a:r>
            <a:r>
              <a:rPr lang="en-US" altLang="zh-TW" baseline="0" dirty="0" err="1" smtClean="0"/>
              <a:t>Hau</a:t>
            </a:r>
            <a:r>
              <a:rPr lang="en-US" altLang="zh-TW" baseline="0" dirty="0" smtClean="0"/>
              <a:t>, and Dr. </a:t>
            </a:r>
            <a:r>
              <a:rPr lang="en-US" altLang="zh-TW" baseline="0" dirty="0" err="1" smtClean="0"/>
              <a:t>Tu</a:t>
            </a:r>
            <a:r>
              <a:rPr lang="en-US" altLang="zh-TW" baseline="0" dirty="0" smtClean="0"/>
              <a:t>, I-Ping.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We start with the news: last year, the Nobel prize in Chemistry was awarded jointly to three scientists for developing </a:t>
            </a:r>
            <a:r>
              <a:rPr lang="en-US" altLang="zh-TW" baseline="0" dirty="0" err="1" smtClean="0"/>
              <a:t>cryo</a:t>
            </a:r>
            <a:r>
              <a:rPr lang="en-US" altLang="zh-TW" baseline="0" dirty="0" smtClean="0"/>
              <a:t>-electron microscopy.  It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means</a:t>
            </a:r>
            <a:r>
              <a:rPr lang="en-US" altLang="zh-TW" baseline="0" dirty="0" smtClean="0"/>
              <a:t>  </a:t>
            </a:r>
            <a:r>
              <a:rPr lang="en-US" altLang="zh-TW" baseline="0" dirty="0" err="1" smtClean="0"/>
              <a:t>Cryo</a:t>
            </a:r>
            <a:r>
              <a:rPr lang="en-US" altLang="zh-TW" baseline="0" dirty="0" smtClean="0"/>
              <a:t>-EM is a very important field in modern science.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090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Why</a:t>
            </a:r>
            <a:r>
              <a:rPr lang="en-US" altLang="zh-TW" baseline="0" dirty="0" smtClean="0"/>
              <a:t> is alignment so challenging ? </a:t>
            </a:r>
            <a:r>
              <a:rPr lang="en-US" altLang="zh-TW" dirty="0" smtClean="0"/>
              <a:t>We can see the</a:t>
            </a:r>
            <a:r>
              <a:rPr lang="en-US" altLang="zh-TW" baseline="0" dirty="0" smtClean="0"/>
              <a:t>  two points: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The first, is  images have very low signal-to-noise ratio;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because high electron does can destroy the biology Molecule, low electron does is need to preserve the shape of molecules. So we always picture very noisy images.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Look at , can you clearly see how many molecules in the picture?</a:t>
            </a:r>
          </a:p>
          <a:p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Second, </a:t>
            </a:r>
            <a:r>
              <a:rPr lang="en-US" altLang="zh-TW" baseline="0" dirty="0" err="1" smtClean="0"/>
              <a:t>cryo</a:t>
            </a:r>
            <a:r>
              <a:rPr lang="en-US" altLang="zh-TW" baseline="0" dirty="0" smtClean="0"/>
              <a:t>-EM involves high dimensional data. Large number of images and big size of images.  In such high dimensional and noisy data, </a:t>
            </a:r>
          </a:p>
          <a:p>
            <a:r>
              <a:rPr lang="en-US" altLang="zh-TW" baseline="0" dirty="0" smtClean="0"/>
              <a:t>Image alignment possibly leads to model bias. </a:t>
            </a:r>
          </a:p>
          <a:p>
            <a:r>
              <a:rPr lang="en-US" altLang="zh-TW" baseline="0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95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</a:t>
            </a:r>
            <a:r>
              <a:rPr lang="en-US" altLang="zh-TW" baseline="0" dirty="0" smtClean="0"/>
              <a:t> what is model bias,  how dose model bias happen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99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Before we answer the</a:t>
            </a:r>
            <a:r>
              <a:rPr lang="en-US" altLang="zh-TW" baseline="0" dirty="0" smtClean="0"/>
              <a:t> question</a:t>
            </a:r>
            <a:r>
              <a:rPr lang="en-US" altLang="zh-TW" dirty="0" smtClean="0"/>
              <a:t>, we introduce an alignment measure: Cross correlation, shorten CC. 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For two normalize images,  we</a:t>
            </a:r>
            <a:r>
              <a:rPr lang="en-US" altLang="zh-TW" baseline="0" dirty="0" smtClean="0"/>
              <a:t> can convert them into matrices in programming, for example, python, </a:t>
            </a:r>
            <a:r>
              <a:rPr lang="en-US" altLang="zh-TW" baseline="0" dirty="0" err="1" smtClean="0"/>
              <a:t>matlab</a:t>
            </a:r>
            <a:r>
              <a:rPr lang="en-US" altLang="zh-TW" baseline="0" dirty="0" smtClean="0"/>
              <a:t>. </a:t>
            </a:r>
          </a:p>
          <a:p>
            <a:r>
              <a:rPr lang="en-US" altLang="zh-TW" baseline="0" dirty="0" smtClean="0"/>
              <a:t>Then we can convert them into vectors. Cross correlation is a correlation between them. If cross correlation is close to 1 or -1, </a:t>
            </a:r>
          </a:p>
          <a:p>
            <a:r>
              <a:rPr lang="en-US" altLang="zh-TW" baseline="0" dirty="0" smtClean="0"/>
              <a:t>two  images are similar. If cross correlation is close to zero, two images are not similar.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03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order to get a clear image, set a picture be a reference image., pick up candidate particles and align them.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We select candidate particles and cut them out of the image. By using cross correlation function, by rotation and translation,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we can align each candidate particles  and compute their CC values. </a:t>
            </a:r>
          </a:p>
          <a:p>
            <a:r>
              <a:rPr lang="en-US" altLang="zh-TW" baseline="0" dirty="0" smtClean="0"/>
              <a:t>We sort CC values and average the first m images,  and then, we get an average image. The average image provides a more detail of </a:t>
            </a:r>
          </a:p>
          <a:p>
            <a:r>
              <a:rPr lang="en-US" altLang="zh-TW" baseline="0" dirty="0" smtClean="0"/>
              <a:t>the molecule.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481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order to</a:t>
            </a:r>
            <a:r>
              <a:rPr lang="en-US" altLang="zh-TW" dirty="0" smtClean="0"/>
              <a:t> see model bias problem,</a:t>
            </a:r>
            <a:r>
              <a:rPr lang="en-US" altLang="zh-TW" baseline="0" dirty="0" smtClean="0"/>
              <a:t> we start with an experiment: Einstein from noise.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037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the experiment, we set Einstein  be a reference image with size 100 x 100. We generate 2 million random images. By using cross correlation function, we sort their CC values and average the first 600 images.  So what is the result, guess it ?</a:t>
            </a:r>
          </a:p>
          <a:p>
            <a:r>
              <a:rPr lang="en-US" altLang="zh-TW" baseline="0" dirty="0" smtClean="0"/>
              <a:t>The answer is Einstein! It is surprising! Each random image has no Einstein at all, but the average image shows Einstein! It is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so-called model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52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can see more detail.</a:t>
            </a:r>
            <a:r>
              <a:rPr lang="en-US" altLang="zh-TW" baseline="0" dirty="0" smtClean="0"/>
              <a:t> 2 million random images, only 2057 CC values are larger than 0.03. </a:t>
            </a:r>
          </a:p>
          <a:p>
            <a:r>
              <a:rPr lang="en-US" altLang="zh-TW" baseline="0" dirty="0" smtClean="0"/>
              <a:t>The first 6 largest CC values are about 0.04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145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But when We sum the first</a:t>
            </a:r>
            <a:r>
              <a:rPr lang="en-US" altLang="zh-TW" baseline="0" dirty="0" smtClean="0"/>
              <a:t> 100, 200, 300 and so on.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Einstein is getting clear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CC value is getting large. </a:t>
            </a:r>
          </a:p>
          <a:p>
            <a:endParaRPr lang="en-US" altLang="zh-TW" baseline="0" dirty="0" smtClean="0"/>
          </a:p>
          <a:p>
            <a:r>
              <a:rPr lang="en-US" altLang="zh-TW" dirty="0" smtClean="0"/>
              <a:t>Model bias is interesting</a:t>
            </a:r>
            <a:r>
              <a:rPr lang="en-US" altLang="zh-TW" baseline="0" dirty="0" smtClean="0"/>
              <a:t> but challenging problem. The principle behind model bias could be unclear.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031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How</a:t>
            </a:r>
            <a:r>
              <a:rPr lang="en-US" altLang="zh-TW" baseline="0" dirty="0" smtClean="0"/>
              <a:t>ever, question is </a:t>
            </a:r>
          </a:p>
          <a:p>
            <a:r>
              <a:rPr lang="en-US" altLang="zh-TW" baseline="0" dirty="0" smtClean="0"/>
              <a:t>When we average images, is the red vector always gone?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849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To build</a:t>
            </a:r>
            <a:r>
              <a:rPr lang="en-US" altLang="zh-TW" baseline="0" dirty="0" smtClean="0"/>
              <a:t> a mathematical framework, we see how model bias happen 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Let reference vector be an</a:t>
            </a:r>
            <a:r>
              <a:rPr lang="en-US" altLang="zh-TW" baseline="0" dirty="0" smtClean="0"/>
              <a:t> orange vector, let random vector be an black vector.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vector, we can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decompose it into  two perpendicular vectors. </a:t>
            </a:r>
          </a:p>
          <a:p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is a projection on the orange vector, it is a blue vector. The other is a projection </a:t>
            </a:r>
          </a:p>
          <a:p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Orthogonal to reference vector, it is a red vector. 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65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Henderson, a Nobel</a:t>
            </a:r>
            <a:r>
              <a:rPr lang="en-US" altLang="zh-TW" baseline="0" dirty="0" smtClean="0"/>
              <a:t> Prize winner,  wrote a scientific article: avoiding the pitfalls of single-particle </a:t>
            </a:r>
            <a:r>
              <a:rPr lang="en-US" altLang="zh-TW" baseline="0" dirty="0" err="1" smtClean="0"/>
              <a:t>cryo</a:t>
            </a:r>
            <a:r>
              <a:rPr lang="en-US" altLang="zh-TW" baseline="0" dirty="0" smtClean="0"/>
              <a:t>-electron microscopy: Einstein from noise. </a:t>
            </a:r>
          </a:p>
          <a:p>
            <a:r>
              <a:rPr lang="en-US" altLang="zh-TW" baseline="0" dirty="0" smtClean="0"/>
              <a:t>Look at this picture, after alignment to the model using cross-correlation function, Einstein emerges from 1000 random images.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Model bias is  a very important issue in </a:t>
            </a:r>
            <a:r>
              <a:rPr lang="en-US" altLang="zh-TW" baseline="0" dirty="0" err="1" smtClean="0"/>
              <a:t>cryo</a:t>
            </a:r>
            <a:r>
              <a:rPr lang="en-US" altLang="zh-TW" baseline="0" dirty="0" smtClean="0"/>
              <a:t>-EM and This motivates us to study model bias.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582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When we sum random images,</a:t>
            </a:r>
            <a:r>
              <a:rPr lang="en-US" altLang="zh-TW" baseline="0" dirty="0" smtClean="0"/>
              <a:t> the red vector is gone. 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Average image only remains a blue vector. This is the reason why Einstein appears.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This is a principle behind model bias!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785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When we sum random images,</a:t>
            </a:r>
            <a:r>
              <a:rPr lang="en-US" altLang="zh-TW" baseline="0" dirty="0" smtClean="0"/>
              <a:t> the red vector is gone. 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Average image only remains a blue vector. This is the reason why Einstein appears.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This is a principle behind model bias!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314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When we sum random images,</a:t>
            </a:r>
            <a:r>
              <a:rPr lang="en-US" altLang="zh-TW" baseline="0" dirty="0" smtClean="0"/>
              <a:t> the red vector is gone. 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Average image only remains a blue vector. This is the reason why Einstein appears.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This is a principle behind model bias!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475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When we sum random images,</a:t>
            </a:r>
            <a:r>
              <a:rPr lang="en-US" altLang="zh-TW" baseline="0" dirty="0" smtClean="0"/>
              <a:t> the red vector is gone. 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Average image only remains a blue vector. This is the reason why Einstein appears.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This is a principle behind model bias!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322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Our work is  divided into two parts</a:t>
            </a:r>
          </a:p>
          <a:p>
            <a:r>
              <a:rPr lang="en-US" altLang="zh-TW" baseline="0" dirty="0" smtClean="0"/>
              <a:t>The first is </a:t>
            </a:r>
          </a:p>
          <a:p>
            <a:r>
              <a:rPr lang="en-US" altLang="zh-TW" baseline="0" dirty="0" smtClean="0"/>
              <a:t>Build  a mathematical framework for model bias </a:t>
            </a:r>
          </a:p>
          <a:p>
            <a:r>
              <a:rPr lang="en-US" altLang="zh-TW" baseline="0" dirty="0" smtClean="0"/>
              <a:t>and the second is explore (</a:t>
            </a:r>
            <a:r>
              <a:rPr lang="en-US" altLang="zh-TW" baseline="0" dirty="0" err="1" smtClean="0"/>
              <a:t>n,p,m</a:t>
            </a:r>
            <a:r>
              <a:rPr lang="en-US" altLang="zh-TW" baseline="0" dirty="0" smtClean="0"/>
              <a:t>) in this problem </a:t>
            </a:r>
          </a:p>
          <a:p>
            <a:r>
              <a:rPr lang="en-US" altLang="zh-TW" baseline="0" dirty="0" smtClean="0"/>
              <a:t>In which </a:t>
            </a:r>
          </a:p>
          <a:p>
            <a:r>
              <a:rPr lang="en-US" altLang="zh-TW" baseline="0" dirty="0" smtClean="0"/>
              <a:t>N is the number of images</a:t>
            </a:r>
          </a:p>
          <a:p>
            <a:r>
              <a:rPr lang="en-US" altLang="zh-TW" baseline="0" dirty="0" smtClean="0"/>
              <a:t>P is size of an images</a:t>
            </a:r>
          </a:p>
          <a:p>
            <a:r>
              <a:rPr lang="en-US" altLang="zh-TW" baseline="0" dirty="0" smtClean="0"/>
              <a:t>M is the number of images used for averaging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228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We can see the problem from a mathematical view.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W first give some notations.  Assume that …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Uniform distribution means they uniformly lie on the surface of a ball.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Set r be </a:t>
            </a:r>
            <a:r>
              <a:rPr lang="en-US" altLang="zh-TW" dirty="0" smtClean="0"/>
              <a:t>North Pole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211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can get a formula of the normalized</a:t>
            </a:r>
            <a:r>
              <a:rPr lang="en-US" altLang="zh-TW" baseline="0" dirty="0" smtClean="0"/>
              <a:t> average image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53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</a:t>
            </a:r>
            <a:r>
              <a:rPr lang="en-US" altLang="zh-TW" baseline="0" dirty="0" smtClean="0"/>
              <a:t> we have a formula of CC between reference image and average image</a:t>
            </a:r>
          </a:p>
          <a:p>
            <a:r>
              <a:rPr lang="en-US" altLang="zh-TW" baseline="0" dirty="0" smtClean="0"/>
              <a:t>Note that cross correlation can be simplified by A and V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 is a square length of projection on reference vector,</a:t>
            </a:r>
          </a:p>
          <a:p>
            <a:r>
              <a:rPr lang="en-US" altLang="zh-TW" baseline="0" dirty="0" smtClean="0"/>
              <a:t>V is a square length  of projection orthogonal to reference vector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Based on </a:t>
            </a:r>
            <a:r>
              <a:rPr lang="en-US" altLang="zh-TW" baseline="0" dirty="0" err="1" smtClean="0"/>
              <a:t>Cai</a:t>
            </a:r>
            <a:r>
              <a:rPr lang="en-US" altLang="zh-TW" baseline="0" dirty="0" smtClean="0"/>
              <a:t>, Fan Jiang.. A equals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For an average image, … V equals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052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</a:t>
            </a:r>
            <a:r>
              <a:rPr lang="en-US" altLang="zh-TW" baseline="0" dirty="0" smtClean="0"/>
              <a:t> we have a formula of CC between reference image and average image</a:t>
            </a:r>
          </a:p>
          <a:p>
            <a:r>
              <a:rPr lang="en-US" altLang="zh-TW" baseline="0" dirty="0" smtClean="0"/>
              <a:t>Note that cross correlation can be simplified by A and V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 is a square length of projection on reference vector,</a:t>
            </a:r>
          </a:p>
          <a:p>
            <a:r>
              <a:rPr lang="en-US" altLang="zh-TW" baseline="0" dirty="0" smtClean="0"/>
              <a:t>V is a square length  of projection orthogonal to reference vector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Based on </a:t>
            </a:r>
            <a:r>
              <a:rPr lang="en-US" altLang="zh-TW" baseline="0" dirty="0" err="1" smtClean="0"/>
              <a:t>Cai</a:t>
            </a:r>
            <a:r>
              <a:rPr lang="en-US" altLang="zh-TW" baseline="0" dirty="0" smtClean="0"/>
              <a:t>, Fan Jiang.. A equals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For an average image, … V equals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53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Again,</a:t>
            </a:r>
            <a:r>
              <a:rPr lang="en-US" altLang="zh-TW" baseline="0" dirty="0" smtClean="0"/>
              <a:t>  we can see that A and V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consider a ratio of A to V and this ratio equals Op</a:t>
            </a:r>
          </a:p>
          <a:p>
            <a:r>
              <a:rPr lang="en-US" altLang="zh-TW" baseline="0" dirty="0" smtClean="0"/>
              <a:t>This ratio determines how fast  A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goes  zero than 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V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94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the experiment, we set Einstein  be a reference image with size 100 x 100. We generate 2 million random images. By using cross correlation function, we sort their CC values and average the first 600 images.  So what is the result, guess it ?</a:t>
            </a:r>
          </a:p>
          <a:p>
            <a:r>
              <a:rPr lang="en-US" altLang="zh-TW" baseline="0" dirty="0" smtClean="0"/>
              <a:t>The answer is Einstein! It is surprising! Each random image has no Einstein at all, but the average image shows Einstein! It is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so-called model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366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Recall ration A to V equals</a:t>
            </a:r>
            <a:r>
              <a:rPr lang="en-US" altLang="zh-TW" baseline="0" dirty="0" smtClean="0"/>
              <a:t> to Op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baseline="0" dirty="0" smtClean="0"/>
              <a:t>when </a:t>
            </a:r>
            <a:r>
              <a:rPr lang="en-US" altLang="zh-TW" baseline="0" dirty="0" err="1" smtClean="0"/>
              <a:t>mlog</a:t>
            </a:r>
            <a:r>
              <a:rPr lang="en-US" altLang="zh-TW" baseline="0" dirty="0" smtClean="0"/>
              <a:t> n/p converges  a nonzero value, m</a:t>
            </a:r>
            <a:r>
              <a:rPr lang="en-US" altLang="zh-TW" dirty="0" smtClean="0"/>
              <a:t>odel</a:t>
            </a:r>
            <a:r>
              <a:rPr lang="en-US" altLang="zh-TW" baseline="0" dirty="0" smtClean="0"/>
              <a:t> bias happens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Can we give estimations for the ratio and rho?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Next part, we will provide consistency theorem and </a:t>
            </a:r>
          </a:p>
          <a:p>
            <a:r>
              <a:rPr lang="en-US" altLang="zh-TW" baseline="0" dirty="0" smtClean="0"/>
              <a:t>Asymptotic theorem.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439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When we sum random images,</a:t>
            </a:r>
            <a:r>
              <a:rPr lang="en-US" altLang="zh-TW" baseline="0" dirty="0" smtClean="0"/>
              <a:t> the red vector is gone. 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Average image only remains a blue vector. This is the reason why Einstein appears.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This is a principle behind model bias!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551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From Consistency theorem is  under m/n -&gt; 0 and  (\log n) /p  -&gt;0 , we have the following results.</a:t>
            </a:r>
          </a:p>
          <a:p>
            <a:r>
              <a:rPr lang="en-US" altLang="zh-TW" baseline="0" dirty="0" smtClean="0"/>
              <a:t> </a:t>
            </a:r>
          </a:p>
          <a:p>
            <a:r>
              <a:rPr lang="en-US" altLang="zh-TW" baseline="0" dirty="0" smtClean="0"/>
              <a:t>By this theorem, we can use beta to estimate ratio of A to V and rho square, which determining model bias. </a:t>
            </a:r>
          </a:p>
          <a:p>
            <a:r>
              <a:rPr lang="en-US" altLang="zh-TW" baseline="0" dirty="0" smtClean="0"/>
              <a:t>It is very powerful !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38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Come</a:t>
            </a:r>
            <a:r>
              <a:rPr lang="en-US" altLang="zh-TW" baseline="0" dirty="0" smtClean="0"/>
              <a:t> back Einstein form noise,  </a:t>
            </a:r>
          </a:p>
          <a:p>
            <a:r>
              <a:rPr lang="en-US" altLang="zh-TW" baseline="0" dirty="0" smtClean="0"/>
              <a:t>We have n=2millon , p=10,000, m=600/ </a:t>
            </a:r>
          </a:p>
          <a:p>
            <a:r>
              <a:rPr lang="en-US" altLang="zh-TW" baseline="0" dirty="0" smtClean="0"/>
              <a:t>Ratio of A to V is about 0.815, it is not small</a:t>
            </a:r>
          </a:p>
          <a:p>
            <a:r>
              <a:rPr lang="en-US" altLang="zh-TW" baseline="0" dirty="0" smtClean="0"/>
              <a:t>Cross correlation is 0.670,  it is close to the experimental result.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854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When we sum random images,</a:t>
            </a:r>
            <a:r>
              <a:rPr lang="en-US" altLang="zh-TW" baseline="0" dirty="0" smtClean="0"/>
              <a:t> the red vector is gone. 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Average image only remains a blue vector. This is the reason why Einstein appears.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This is a principle behind model bias!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057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Form</a:t>
            </a:r>
            <a:r>
              <a:rPr lang="en-US" altLang="zh-TW" baseline="0" dirty="0" smtClean="0"/>
              <a:t> Asymptotic  theorem,  under m(log </a:t>
            </a:r>
            <a:r>
              <a:rPr lang="en-US" altLang="zh-TW" baseline="0" dirty="0" err="1" smtClean="0"/>
              <a:t>log</a:t>
            </a:r>
            <a:r>
              <a:rPr lang="en-US" altLang="zh-TW" baseline="0" dirty="0" smtClean="0"/>
              <a:t> n)^4/log(n) -&gt; 0 and square of (\log n) /p  -&gt;0 , we have the following result. </a:t>
            </a:r>
          </a:p>
          <a:p>
            <a:r>
              <a:rPr lang="en-US" altLang="zh-TW" baseline="0" dirty="0" smtClean="0"/>
              <a:t>We 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Alpha is a rate such that the cross correlation has asymptotic normality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40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this slide, we can see the meaning in statistics and physics. </a:t>
            </a:r>
          </a:p>
          <a:p>
            <a:r>
              <a:rPr lang="en-US" altLang="zh-TW" baseline="0" dirty="0" smtClean="0"/>
              <a:t>First ..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Beta means the ratio of A of V, so beta can characterize model bias. </a:t>
            </a:r>
          </a:p>
          <a:p>
            <a:r>
              <a:rPr lang="en-US" altLang="zh-TW" baseline="0" dirty="0" smtClean="0"/>
              <a:t>Alpha is a rate such that cross correlation has asymptotic normality. </a:t>
            </a:r>
          </a:p>
          <a:p>
            <a:r>
              <a:rPr lang="en-US" altLang="zh-TW" baseline="0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862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From decomposition of cross correlation</a:t>
            </a:r>
            <a:r>
              <a:rPr lang="en-US" altLang="zh-TW" baseline="0" dirty="0" smtClean="0"/>
              <a:t>,  it is helpful to understand the consistency and </a:t>
            </a:r>
            <a:r>
              <a:rPr lang="en-US" altLang="zh-TW" baseline="0" dirty="0" err="1" smtClean="0"/>
              <a:t>normialty</a:t>
            </a:r>
            <a:r>
              <a:rPr lang="en-US" altLang="zh-TW" baseline="0" dirty="0" smtClean="0"/>
              <a:t>.  Roughly, </a:t>
            </a:r>
          </a:p>
          <a:p>
            <a:r>
              <a:rPr lang="en-US" altLang="zh-TW" baseline="0" dirty="0" smtClean="0"/>
              <a:t>Cross correlation  is determined by two independent standard normal </a:t>
            </a:r>
            <a:r>
              <a:rPr lang="en-US" altLang="zh-TW" baseline="0" dirty="0" err="1" smtClean="0"/>
              <a:t>rv.</a:t>
            </a:r>
            <a:r>
              <a:rPr lang="en-US" altLang="zh-TW" baseline="0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487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Based</a:t>
            </a:r>
            <a:r>
              <a:rPr lang="en-US" altLang="zh-TW" baseline="0" dirty="0" smtClean="0"/>
              <a:t> on m log n/p and m^{1/2}log n/ p^{1/2}, we can consider five situations. Recall that m\log n/p is about ratio of A to V. </a:t>
            </a:r>
          </a:p>
          <a:p>
            <a:r>
              <a:rPr lang="en-US" altLang="zh-TW" baseline="0" dirty="0" smtClean="0"/>
              <a:t>When m log n/p  goes to nonzero, model bias  happens.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007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Based</a:t>
            </a:r>
            <a:r>
              <a:rPr lang="en-US" altLang="zh-TW" baseline="0" dirty="0" smtClean="0"/>
              <a:t> on m log n/p and m^{1/2}log n/ p^{1/2}, we can consider five situations. Recall that m\log n/p is about ratio of A to V. </a:t>
            </a:r>
          </a:p>
          <a:p>
            <a:r>
              <a:rPr lang="en-US" altLang="zh-TW" baseline="0" dirty="0" smtClean="0"/>
              <a:t>When m log n/p  goes to nonzero, model bias  happens.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69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the experiment, we set Einstein  be a reference image with size 100 x 100. We generate 2 million random images. By using cross correlation function, we sort their CC values and average the first 600 images.  So what is the result, guess it ?</a:t>
            </a:r>
          </a:p>
          <a:p>
            <a:r>
              <a:rPr lang="en-US" altLang="zh-TW" baseline="0" dirty="0" smtClean="0"/>
              <a:t>The answer is Einstein! It is surprising! Each random image has no Einstein at all, but the average image shows Einstein! It is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so-called model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2831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Based</a:t>
            </a:r>
            <a:r>
              <a:rPr lang="en-US" altLang="zh-TW" baseline="0" dirty="0" smtClean="0"/>
              <a:t> on m log n/p and m^{1/2}log n/ p^{1/2}, we can consider five situations. Recall that m\log n/p is about ratio of A to V. </a:t>
            </a:r>
          </a:p>
          <a:p>
            <a:r>
              <a:rPr lang="en-US" altLang="zh-TW" baseline="0" dirty="0" smtClean="0"/>
              <a:t>When m log n/p  goes to nonzero, model bias  happens.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614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 the simulation result,</a:t>
            </a:r>
            <a:r>
              <a:rPr lang="en-US" altLang="zh-TW" baseline="0" dirty="0" smtClean="0"/>
              <a:t>  we consider two cases.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298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 the simulation result,</a:t>
            </a:r>
            <a:r>
              <a:rPr lang="en-US" altLang="zh-TW" baseline="0" dirty="0" smtClean="0"/>
              <a:t>  we consider two cases.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807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do simulation in 100 runs and average</a:t>
            </a:r>
            <a:r>
              <a:rPr lang="en-US" altLang="zh-TW" baseline="0" dirty="0" smtClean="0"/>
              <a:t> values to be true value because  </a:t>
            </a:r>
            <a:r>
              <a:rPr lang="en-US" altLang="zh-TW" baseline="0" dirty="0" err="1" smtClean="0"/>
              <a:t>sd</a:t>
            </a:r>
            <a:r>
              <a:rPr lang="en-US" altLang="zh-TW" baseline="0" dirty="0" smtClean="0"/>
              <a:t> is very small. </a:t>
            </a:r>
          </a:p>
          <a:p>
            <a:r>
              <a:rPr lang="en-US" altLang="zh-TW" baseline="0" dirty="0" smtClean="0"/>
              <a:t>From table 1 and table 2, we can see that our estimation is accurate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409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Next, we can see the</a:t>
            </a:r>
            <a:r>
              <a:rPr lang="en-US" altLang="zh-TW" baseline="0" dirty="0" smtClean="0"/>
              <a:t> performance of our estimation compared to standard normal distribution. From figure 1, when m is large, there </a:t>
            </a:r>
          </a:p>
          <a:p>
            <a:r>
              <a:rPr lang="en-US" altLang="zh-TW" baseline="0" dirty="0" smtClean="0"/>
              <a:t>Is a bias between two curves. It is because larger m violates the assumption m(</a:t>
            </a:r>
            <a:r>
              <a:rPr lang="en-US" altLang="zh-TW" baseline="0" dirty="0" err="1" smtClean="0"/>
              <a:t>loglog</a:t>
            </a:r>
            <a:r>
              <a:rPr lang="en-US" altLang="zh-TW" baseline="0" dirty="0" smtClean="0"/>
              <a:t> n)^4/(log n)^2. From figure 2, </a:t>
            </a:r>
          </a:p>
          <a:p>
            <a:r>
              <a:rPr lang="en-US" altLang="zh-TW" baseline="0" dirty="0" smtClean="0"/>
              <a:t>, we can see when n is getting large, estimation is more accurate.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5474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this slide, we can see the meaning in statistics and physics. </a:t>
            </a:r>
          </a:p>
          <a:p>
            <a:r>
              <a:rPr lang="en-US" altLang="zh-TW" baseline="0" dirty="0" smtClean="0"/>
              <a:t>First ..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 is a square length of projection on reference vector,</a:t>
            </a:r>
          </a:p>
          <a:p>
            <a:r>
              <a:rPr lang="en-US" altLang="zh-TW" baseline="0" dirty="0" smtClean="0"/>
              <a:t>V is a square length  of projection orthogonal to reference vector </a:t>
            </a:r>
          </a:p>
          <a:p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Beta means the ratio of A of V, so beta can characterize model bias. </a:t>
            </a:r>
          </a:p>
          <a:p>
            <a:r>
              <a:rPr lang="en-US" altLang="zh-TW" baseline="0" dirty="0" smtClean="0"/>
              <a:t>Alpha is a rate such that cross correlation has asymptotic normality.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490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this slide, we can see the meaning in statistics and physics. </a:t>
            </a:r>
          </a:p>
          <a:p>
            <a:r>
              <a:rPr lang="en-US" altLang="zh-TW" baseline="0" dirty="0" smtClean="0"/>
              <a:t>First ..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 is a square length of projection on reference vector,</a:t>
            </a:r>
          </a:p>
          <a:p>
            <a:r>
              <a:rPr lang="en-US" altLang="zh-TW" baseline="0" dirty="0" smtClean="0"/>
              <a:t>V is a square length  of projection orthogonal to reference vector </a:t>
            </a:r>
          </a:p>
          <a:p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Beta means the ratio of A of V, so beta can characterize model bias. </a:t>
            </a:r>
          </a:p>
          <a:p>
            <a:r>
              <a:rPr lang="en-US" altLang="zh-TW" baseline="0" dirty="0" smtClean="0"/>
              <a:t>Alpha is a rate such that cross correlation has asymptotic normality.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21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From Consistency theorem is  under m/n -&gt; 0 and  (\log n) /p  -&gt;0 , we have the following results.</a:t>
            </a:r>
          </a:p>
          <a:p>
            <a:r>
              <a:rPr lang="en-US" altLang="zh-TW" baseline="0" dirty="0" smtClean="0"/>
              <a:t> </a:t>
            </a:r>
          </a:p>
          <a:p>
            <a:r>
              <a:rPr lang="en-US" altLang="zh-TW" baseline="0" dirty="0" smtClean="0"/>
              <a:t>By this theorem, we can use beta to estimate ratio of A to V and rho square, which determining model bias. </a:t>
            </a:r>
          </a:p>
          <a:p>
            <a:r>
              <a:rPr lang="en-US" altLang="zh-TW" baseline="0" dirty="0" smtClean="0"/>
              <a:t>It is very powerful !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1475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Form</a:t>
            </a:r>
            <a:r>
              <a:rPr lang="en-US" altLang="zh-TW" baseline="0" dirty="0" smtClean="0"/>
              <a:t> Asymptotic  theorem,  under m(log </a:t>
            </a:r>
            <a:r>
              <a:rPr lang="en-US" altLang="zh-TW" baseline="0" dirty="0" err="1" smtClean="0"/>
              <a:t>log</a:t>
            </a:r>
            <a:r>
              <a:rPr lang="en-US" altLang="zh-TW" baseline="0" dirty="0" smtClean="0"/>
              <a:t> n)^4/log(n) -&gt; 0 and square of (\log n) /p  -&gt;0 , we have the following result. </a:t>
            </a:r>
          </a:p>
          <a:p>
            <a:r>
              <a:rPr lang="en-US" altLang="zh-TW" baseline="0" dirty="0" smtClean="0"/>
              <a:t>We 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Alpha is a rate such that the cross correlation has asymptotic normality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68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today presentation, </a:t>
            </a:r>
            <a:r>
              <a:rPr lang="en-US" altLang="zh-TW" dirty="0" smtClean="0"/>
              <a:t>I’ve divided 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into five</a:t>
            </a:r>
            <a:r>
              <a:rPr lang="en-US" altLang="zh-TW" baseline="0" dirty="0" smtClean="0"/>
              <a:t> parts: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The first is, some background of </a:t>
            </a:r>
            <a:r>
              <a:rPr lang="en-US" altLang="zh-TW" baseline="0" dirty="0" err="1" smtClean="0"/>
              <a:t>cryo</a:t>
            </a:r>
            <a:r>
              <a:rPr lang="en-US" altLang="zh-TW" baseline="0" dirty="0" smtClean="0"/>
              <a:t>-EM and</a:t>
            </a:r>
          </a:p>
          <a:p>
            <a:r>
              <a:rPr lang="en-US" altLang="zh-TW" baseline="0" dirty="0" smtClean="0"/>
              <a:t>the second is image alignment and model bias. </a:t>
            </a:r>
          </a:p>
          <a:p>
            <a:r>
              <a:rPr lang="en-US" altLang="zh-TW" baseline="0" dirty="0" smtClean="0"/>
              <a:t>And we give the  asymptotic theory, simulation results, and the conclusion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148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39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</a:rPr>
              <a:t>Why do many of scientists favor </a:t>
            </a:r>
            <a:r>
              <a:rPr lang="en-US" altLang="zh-TW" sz="1200" dirty="0" err="1" smtClean="0">
                <a:solidFill>
                  <a:schemeClr val="accent1">
                    <a:lumMod val="75000"/>
                  </a:schemeClr>
                </a:solidFill>
              </a:rPr>
              <a:t>cryo</a:t>
            </a:r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</a:rPr>
              <a:t>-EM? In human</a:t>
            </a:r>
            <a:r>
              <a:rPr lang="en-US" altLang="zh-TW" sz="1200" baseline="0" dirty="0" smtClean="0">
                <a:solidFill>
                  <a:schemeClr val="accent1">
                    <a:lumMod val="75000"/>
                  </a:schemeClr>
                </a:solidFill>
              </a:rPr>
              <a:t> body , some of the proteins are so tiny and complex we haven’t been able to see or study them. </a:t>
            </a:r>
          </a:p>
          <a:p>
            <a:endParaRPr lang="en-US" altLang="zh-TW" sz="1200" baseline="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TW" sz="1200" baseline="0" dirty="0" smtClean="0">
                <a:solidFill>
                  <a:schemeClr val="accent1">
                    <a:lumMod val="75000"/>
                  </a:schemeClr>
                </a:solidFill>
              </a:rPr>
              <a:t>This is a human hair. Some of the proteins are thousands times of smaller than the width of a human hair. </a:t>
            </a:r>
            <a:endParaRPr lang="zh-TW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696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Traditionally</a:t>
            </a:r>
            <a:r>
              <a:rPr lang="en-US" altLang="zh-TW" baseline="0" dirty="0" smtClean="0"/>
              <a:t>, the scientists use the technique X-ray crystallography to take pictures for tiny proteins. But some proteins could not be formed into crystals.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284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can see </a:t>
            </a:r>
            <a:r>
              <a:rPr lang="en-US" altLang="zh-TW" dirty="0" err="1" smtClean="0"/>
              <a:t>cryo</a:t>
            </a:r>
            <a:r>
              <a:rPr lang="en-US" altLang="zh-TW" dirty="0" smtClean="0"/>
              <a:t>-EM workflow. We</a:t>
            </a:r>
            <a:r>
              <a:rPr lang="en-US" altLang="zh-TW" baseline="0" dirty="0" smtClean="0"/>
              <a:t> take pictures  and get the projection image from different molecules. </a:t>
            </a:r>
          </a:p>
          <a:p>
            <a:r>
              <a:rPr lang="en-US" altLang="zh-TW" baseline="0" dirty="0" smtClean="0"/>
              <a:t>We do motion, CTF correction, we do particle picking. We do 2D clustering, align the similar particle. Finally, we do </a:t>
            </a:r>
          </a:p>
          <a:p>
            <a:r>
              <a:rPr lang="en-US" altLang="zh-TW" baseline="0" dirty="0" smtClean="0"/>
              <a:t>3D reconstruction to recover the </a:t>
            </a:r>
            <a:r>
              <a:rPr lang="en-US" altLang="zh-TW" baseline="0" dirty="0" err="1" smtClean="0"/>
              <a:t>porteins</a:t>
            </a:r>
            <a:r>
              <a:rPr lang="en-US" altLang="zh-TW" baseline="0" dirty="0" smtClean="0"/>
              <a:t> 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In  </a:t>
            </a:r>
            <a:r>
              <a:rPr lang="en-US" altLang="zh-TW" baseline="0" dirty="0" err="1" smtClean="0"/>
              <a:t>cyro</a:t>
            </a:r>
            <a:r>
              <a:rPr lang="en-US" altLang="zh-TW" baseline="0" dirty="0" smtClean="0"/>
              <a:t>-EM, image alignment  is an changeling problem.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8508-34F1-4EB3-8511-57DDF2B1D8A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47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29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272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59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45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77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89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49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75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66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1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FD46C-06E1-4DDD-97D5-9C6320F8F1E4}" type="datetimeFigureOut">
              <a:rPr lang="zh-TW" altLang="en-US" smtClean="0"/>
              <a:t>2018/11/12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D548C-E184-4A43-B92E-F23683AA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63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sinica.edu.tw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9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4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5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5.png"/><Relationship Id="rId5" Type="http://schemas.openxmlformats.org/officeDocument/2006/relationships/tags" Target="../tags/tag12.xml"/><Relationship Id="rId10" Type="http://schemas.openxmlformats.org/officeDocument/2006/relationships/image" Target="../media/image54.png"/><Relationship Id="rId4" Type="http://schemas.openxmlformats.org/officeDocument/2006/relationships/tags" Target="../tags/tag11.xml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15.xml"/><Relationship Id="rId7" Type="http://schemas.openxmlformats.org/officeDocument/2006/relationships/image" Target="../media/image5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8.png"/><Relationship Id="rId4" Type="http://schemas.openxmlformats.org/officeDocument/2006/relationships/tags" Target="../tags/tag16.xml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9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6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21.xml"/><Relationship Id="rId10" Type="http://schemas.openxmlformats.org/officeDocument/2006/relationships/image" Target="../media/image61.png"/><Relationship Id="rId4" Type="http://schemas.openxmlformats.org/officeDocument/2006/relationships/tags" Target="../tags/tag20.xml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8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33.xml"/><Relationship Id="rId12" Type="http://schemas.openxmlformats.org/officeDocument/2006/relationships/image" Target="../media/image38.png"/><Relationship Id="rId17" Type="http://schemas.openxmlformats.org/officeDocument/2006/relationships/image" Target="../media/image72.png"/><Relationship Id="rId2" Type="http://schemas.openxmlformats.org/officeDocument/2006/relationships/tags" Target="../tags/tag27.xml"/><Relationship Id="rId16" Type="http://schemas.openxmlformats.org/officeDocument/2006/relationships/image" Target="../media/image71.png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9.png"/><Relationship Id="rId5" Type="http://schemas.openxmlformats.org/officeDocument/2006/relationships/tags" Target="../tags/tag30.xml"/><Relationship Id="rId15" Type="http://schemas.openxmlformats.org/officeDocument/2006/relationships/image" Target="../media/image70.png"/><Relationship Id="rId10" Type="http://schemas.openxmlformats.org/officeDocument/2006/relationships/image" Target="../media/image8.png"/><Relationship Id="rId4" Type="http://schemas.openxmlformats.org/officeDocument/2006/relationships/tags" Target="../tags/tag29.xml"/><Relationship Id="rId9" Type="http://schemas.openxmlformats.org/officeDocument/2006/relationships/image" Target="../media/image7.png"/><Relationship Id="rId1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35.xml"/><Relationship Id="rId7" Type="http://schemas.openxmlformats.org/officeDocument/2006/relationships/image" Target="../media/image7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8.png"/><Relationship Id="rId4" Type="http://schemas.openxmlformats.org/officeDocument/2006/relationships/tags" Target="../tags/tag36.xml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83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82.png"/><Relationship Id="rId2" Type="http://schemas.openxmlformats.org/officeDocument/2006/relationships/tags" Target="../tags/tag39.xml"/><Relationship Id="rId16" Type="http://schemas.openxmlformats.org/officeDocument/2006/relationships/image" Target="../media/image86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81.png"/><Relationship Id="rId5" Type="http://schemas.openxmlformats.org/officeDocument/2006/relationships/tags" Target="../tags/tag42.xml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tags" Target="../tags/tag41.xml"/><Relationship Id="rId9" Type="http://schemas.openxmlformats.org/officeDocument/2006/relationships/notesSlide" Target="../notesSlides/notesSlide38.xml"/><Relationship Id="rId1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83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88.png"/><Relationship Id="rId2" Type="http://schemas.openxmlformats.org/officeDocument/2006/relationships/tags" Target="../tags/tag46.xml"/><Relationship Id="rId16" Type="http://schemas.openxmlformats.org/officeDocument/2006/relationships/image" Target="../media/image86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7.png"/><Relationship Id="rId5" Type="http://schemas.openxmlformats.org/officeDocument/2006/relationships/tags" Target="../tags/tag49.xml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tags" Target="../tags/tag48.xml"/><Relationship Id="rId9" Type="http://schemas.openxmlformats.org/officeDocument/2006/relationships/notesSlide" Target="../notesSlides/notesSlide39.xml"/><Relationship Id="rId1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notesSlide" Target="../notesSlides/notesSlide40.xml"/><Relationship Id="rId39" Type="http://schemas.openxmlformats.org/officeDocument/2006/relationships/image" Target="../media/image98.png"/><Relationship Id="rId21" Type="http://schemas.openxmlformats.org/officeDocument/2006/relationships/tags" Target="../tags/tag72.xml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9" Type="http://schemas.openxmlformats.org/officeDocument/2006/relationships/image" Target="../media/image81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image" Target="../media/image82.png"/><Relationship Id="rId36" Type="http://schemas.openxmlformats.org/officeDocument/2006/relationships/image" Target="../media/image95.png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image" Target="../media/image80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slideLayout" Target="../slideLayouts/slideLayout7.xml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20" Type="http://schemas.openxmlformats.org/officeDocument/2006/relationships/tags" Target="../tags/tag71.xml"/><Relationship Id="rId41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jpe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F32D1-400E-4906-8F00-236C86F6A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913" y="438703"/>
            <a:ext cx="9752452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Analyzing </a:t>
            </a:r>
            <a:r>
              <a:rPr lang="en-US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zh-TW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odel </a:t>
            </a:r>
            <a:r>
              <a:rPr lang="en-US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r>
              <a:rPr lang="zh-TW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ias in </a:t>
            </a:r>
            <a:r>
              <a:rPr lang="en-US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zh-TW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ryo-EM </a:t>
            </a:r>
            <a:endParaRPr lang="en-US" altLang="zh-TW" sz="54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zh-TW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ingle-</a:t>
            </a:r>
            <a:r>
              <a:rPr lang="en-US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zh-TW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article </a:t>
            </a:r>
            <a:r>
              <a:rPr lang="en-US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zh-TW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mage </a:t>
            </a:r>
            <a:r>
              <a:rPr lang="en-US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zh-TW" altLang="zh-TW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rocessing </a:t>
            </a:r>
            <a:endParaRPr lang="en-US" altLang="zh-TW" sz="54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54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Shao-</a:t>
            </a:r>
            <a:r>
              <a:rPr lang="en-US" altLang="zh-TW" sz="36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Hsuan</a:t>
            </a:r>
            <a:r>
              <a:rPr lang="en-US" altLang="zh-TW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Wang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Institute of Statistical Science, Academia </a:t>
            </a:r>
            <a:r>
              <a:rPr lang="en-US" altLang="zh-TW" sz="36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Sinica</a:t>
            </a:r>
            <a:endParaRPr lang="en-US" altLang="zh-TW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TW" altLang="zh-TW" sz="54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CDFA83-848B-4C37-BCC6-B10578627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258" y="6076950"/>
            <a:ext cx="7029450" cy="7810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139F2A-2E22-44C2-9177-775B11EA2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708" y="6076948"/>
            <a:ext cx="2087291" cy="781051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FB7A9A05-A964-43C8-BF4E-2BD7C26485F9}"/>
              </a:ext>
            </a:extLst>
          </p:cNvPr>
          <p:cNvGrpSpPr/>
          <p:nvPr/>
        </p:nvGrpSpPr>
        <p:grpSpPr>
          <a:xfrm>
            <a:off x="-12293511" y="-2"/>
            <a:ext cx="12824173" cy="7205871"/>
            <a:chOff x="-12190736" y="0"/>
            <a:chExt cx="12653676" cy="6858000"/>
          </a:xfrm>
        </p:grpSpPr>
        <p:grpSp>
          <p:nvGrpSpPr>
            <p:cNvPr id="21" name="群組 20"/>
            <p:cNvGrpSpPr/>
            <p:nvPr/>
          </p:nvGrpSpPr>
          <p:grpSpPr>
            <a:xfrm>
              <a:off x="-12190736" y="0"/>
              <a:ext cx="12653676" cy="6858000"/>
              <a:chOff x="-8790248" y="0"/>
              <a:chExt cx="12653676" cy="6858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8790248" y="0"/>
                <a:ext cx="12190736" cy="685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400487" y="0"/>
                <a:ext cx="462941" cy="20859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TW" sz="2800" dirty="0" smtClean="0"/>
                  <a:t>COAUTHOR</a:t>
                </a:r>
                <a:endParaRPr lang="zh-TW" altLang="en-US" sz="2800" dirty="0"/>
              </a:p>
            </p:txBody>
          </p:sp>
        </p:grp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72BC6260-668E-4B2A-9420-7B4A07DDB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092673" y="1554322"/>
              <a:ext cx="10299073" cy="37493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TW" altLang="zh-TW" sz="3600" b="0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</a:rPr>
                <a:t>Yi-Ching </a:t>
              </a:r>
              <a:r>
                <a:rPr kumimoji="0" lang="zh-TW" altLang="zh-TW" sz="36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</a:rPr>
                <a:t>Yao</a:t>
              </a:r>
              <a:r>
                <a:rPr lang="en-US" altLang="zh-TW" sz="3600" dirty="0">
                  <a:solidFill>
                    <a:srgbClr val="0070C0"/>
                  </a:solidFill>
                </a:rPr>
                <a:t> </a:t>
              </a:r>
              <a:r>
                <a:rPr kumimoji="0" lang="en-US" altLang="zh-TW" sz="3600" b="0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</a:rPr>
                <a:t>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zh-TW" sz="2800" dirty="0" smtClean="0">
                  <a:solidFill>
                    <a:srgbClr val="000000"/>
                  </a:solidFill>
                </a:rPr>
                <a:t>Institute </a:t>
              </a:r>
              <a:r>
                <a:rPr lang="zh-TW" altLang="zh-TW" sz="2800" dirty="0">
                  <a:solidFill>
                    <a:srgbClr val="000000"/>
                  </a:solidFill>
                </a:rPr>
                <a:t>of Statistical </a:t>
              </a:r>
              <a:r>
                <a:rPr lang="zh-TW" altLang="zh-TW" sz="2800" dirty="0" smtClean="0">
                  <a:solidFill>
                    <a:srgbClr val="000000"/>
                  </a:solidFill>
                </a:rPr>
                <a:t>Science, </a:t>
              </a:r>
              <a:r>
                <a:rPr lang="zh-TW" altLang="zh-TW" sz="2800" dirty="0">
                  <a:solidFill>
                    <a:srgbClr val="000000"/>
                  </a:solidFill>
                </a:rPr>
                <a:t>Academia Sinica</a:t>
              </a:r>
              <a:endParaRPr kumimoji="0" lang="en-US" altLang="zh-TW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3200" dirty="0">
                <a:solidFill>
                  <a:srgbClr val="000000"/>
                </a:solidFill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zh-TW" sz="3600" dirty="0">
                  <a:solidFill>
                    <a:srgbClr val="0070C0"/>
                  </a:solidFill>
                </a:rPr>
                <a:t>Wei-Hau </a:t>
              </a:r>
              <a:r>
                <a:rPr lang="zh-TW" altLang="zh-TW" sz="3600" dirty="0" smtClean="0">
                  <a:solidFill>
                    <a:srgbClr val="0070C0"/>
                  </a:solidFill>
                </a:rPr>
                <a:t>Chang</a:t>
              </a:r>
              <a:r>
                <a:rPr lang="en-US" altLang="zh-TW" sz="3600" dirty="0">
                  <a:solidFill>
                    <a:srgbClr val="0070C0"/>
                  </a:solidFill>
                </a:rPr>
                <a:t> </a:t>
              </a:r>
              <a:endParaRPr lang="en-US" altLang="zh-TW" sz="3600" dirty="0" smtClean="0">
                <a:solidFill>
                  <a:srgbClr val="0070C0"/>
                </a:solidFill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zh-TW" sz="2800" dirty="0" smtClean="0">
                  <a:solidFill>
                    <a:srgbClr val="000000"/>
                  </a:solidFill>
                </a:rPr>
                <a:t>Institute </a:t>
              </a:r>
              <a:r>
                <a:rPr lang="zh-TW" altLang="zh-TW" sz="2800" dirty="0">
                  <a:solidFill>
                    <a:srgbClr val="000000"/>
                  </a:solidFill>
                </a:rPr>
                <a:t>of Chemistry, Academia Sinica</a:t>
              </a:r>
              <a:endParaRPr lang="en-US" altLang="zh-TW" sz="2800" dirty="0">
                <a:solidFill>
                  <a:srgbClr val="000000"/>
                </a:solidFill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3200" dirty="0">
                <a:solidFill>
                  <a:srgbClr val="000000"/>
                </a:solidFill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zh-TW" sz="3600" dirty="0">
                  <a:solidFill>
                    <a:srgbClr val="0070C0"/>
                  </a:solidFill>
                </a:rPr>
                <a:t>I-Ping </a:t>
              </a:r>
              <a:r>
                <a:rPr lang="zh-TW" altLang="zh-TW" sz="3600" dirty="0" smtClean="0">
                  <a:solidFill>
                    <a:srgbClr val="0070C0"/>
                  </a:solidFill>
                </a:rPr>
                <a:t>Tu</a:t>
              </a:r>
              <a:r>
                <a:rPr lang="en-US" altLang="zh-TW" sz="3600" dirty="0" smtClean="0">
                  <a:solidFill>
                    <a:srgbClr val="0070C0"/>
                  </a:solidFill>
                </a:rPr>
                <a:t>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zh-TW" sz="2800" dirty="0" smtClean="0">
                  <a:solidFill>
                    <a:srgbClr val="000000"/>
                  </a:solidFill>
                </a:rPr>
                <a:t>Institute </a:t>
              </a:r>
              <a:r>
                <a:rPr lang="zh-TW" altLang="zh-TW" sz="2800" dirty="0">
                  <a:solidFill>
                    <a:srgbClr val="000000"/>
                  </a:solidFill>
                </a:rPr>
                <a:t>of Statistical </a:t>
              </a:r>
              <a:r>
                <a:rPr lang="zh-TW" altLang="zh-TW" sz="2800" dirty="0" smtClean="0">
                  <a:solidFill>
                    <a:srgbClr val="000000"/>
                  </a:solidFill>
                </a:rPr>
                <a:t>Science, </a:t>
              </a:r>
              <a:r>
                <a:rPr lang="zh-TW" altLang="zh-TW" sz="2800" dirty="0">
                  <a:solidFill>
                    <a:srgbClr val="000000"/>
                  </a:solidFill>
                </a:rPr>
                <a:t>Academia Sinica</a:t>
              </a:r>
              <a:endParaRPr lang="en-US" altLang="zh-TW" sz="2800" dirty="0">
                <a:solidFill>
                  <a:srgbClr val="000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447D60F-B342-4AE8-AB77-657960176CF7}"/>
                </a:ext>
              </a:extLst>
            </p:cNvPr>
            <p:cNvSpPr txBox="1"/>
            <p:nvPr/>
          </p:nvSpPr>
          <p:spPr>
            <a:xfrm>
              <a:off x="-11932972" y="567111"/>
              <a:ext cx="11258548" cy="497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accent1">
                      <a:lumMod val="75000"/>
                    </a:schemeClr>
                  </a:solidFill>
                </a:rPr>
                <a:t>This is a joint work with</a:t>
              </a:r>
              <a:endParaRPr lang="zh-TW" alt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-12315825" y="0"/>
            <a:ext cx="12846487" cy="7769578"/>
            <a:chOff x="-12293511" y="6101614"/>
            <a:chExt cx="12846487" cy="7769578"/>
          </a:xfrm>
        </p:grpSpPr>
        <p:grpSp>
          <p:nvGrpSpPr>
            <p:cNvPr id="2" name="群組 1"/>
            <p:cNvGrpSpPr/>
            <p:nvPr/>
          </p:nvGrpSpPr>
          <p:grpSpPr>
            <a:xfrm>
              <a:off x="-12293511" y="6101614"/>
              <a:ext cx="12846487" cy="7315202"/>
              <a:chOff x="-12139039" y="-2"/>
              <a:chExt cx="12677225" cy="7205871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34451E67-D60B-44ED-82C0-82E867820B3E}"/>
                  </a:ext>
                </a:extLst>
              </p:cNvPr>
              <p:cNvGrpSpPr/>
              <p:nvPr/>
            </p:nvGrpSpPr>
            <p:grpSpPr>
              <a:xfrm>
                <a:off x="-12139039" y="-2"/>
                <a:ext cx="12677225" cy="7205871"/>
                <a:chOff x="-6626493" y="137046"/>
                <a:chExt cx="12677225" cy="7205871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F7E1DAE-CB0B-49AA-93A6-E60AC4F404DF}"/>
                    </a:ext>
                  </a:extLst>
                </p:cNvPr>
                <p:cNvSpPr/>
                <p:nvPr/>
              </p:nvSpPr>
              <p:spPr>
                <a:xfrm>
                  <a:off x="-6626493" y="137046"/>
                  <a:ext cx="12254308" cy="720587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32DEDB7A-0D2F-47EA-9CCF-741EC4B670AF}"/>
                    </a:ext>
                  </a:extLst>
                </p:cNvPr>
                <p:cNvSpPr/>
                <p:nvPr/>
              </p:nvSpPr>
              <p:spPr>
                <a:xfrm>
                  <a:off x="5587860" y="2283956"/>
                  <a:ext cx="462872" cy="208597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altLang="zh-TW" sz="2800" dirty="0" smtClean="0"/>
                    <a:t>NEWS</a:t>
                  </a:r>
                  <a:endParaRPr lang="zh-TW" altLang="en-US" sz="2800" dirty="0"/>
                </a:p>
              </p:txBody>
            </p:sp>
          </p:grp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562227" y="1556265"/>
                <a:ext cx="7550242" cy="4550989"/>
              </a:xfrm>
              <a:prstGeom prst="rect">
                <a:avLst/>
              </a:prstGeom>
            </p:spPr>
          </p:pic>
          <p:sp>
            <p:nvSpPr>
              <p:cNvPr id="23" name="文字方塊 22"/>
              <p:cNvSpPr txBox="1"/>
              <p:nvPr/>
            </p:nvSpPr>
            <p:spPr>
              <a:xfrm>
                <a:off x="-10550642" y="780244"/>
                <a:ext cx="9527073" cy="154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dirty="0">
                    <a:solidFill>
                      <a:schemeClr val="accent1">
                        <a:lumMod val="75000"/>
                      </a:schemeClr>
                    </a:solidFill>
                  </a:rPr>
                  <a:t>The Nobel Prize in Chemistry </a:t>
                </a:r>
                <a:r>
                  <a:rPr lang="en-US" altLang="zh-TW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2017</a:t>
                </a:r>
              </a:p>
              <a:p>
                <a:pPr algn="ctr"/>
                <a:endParaRPr lang="en-US" altLang="zh-TW" sz="32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algn="ctr"/>
                <a:r>
                  <a:rPr lang="en-US" altLang="zh-TW" sz="3200" dirty="0">
                    <a:solidFill>
                      <a:schemeClr val="accent1">
                        <a:lumMod val="75000"/>
                      </a:schemeClr>
                    </a:solidFill>
                  </a:rPr>
                  <a:t> </a:t>
                </a:r>
                <a:endParaRPr lang="zh-TW" altLang="en-US" sz="3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" name="文字方塊 16"/>
            <p:cNvSpPr txBox="1"/>
            <p:nvPr/>
          </p:nvSpPr>
          <p:spPr>
            <a:xfrm>
              <a:off x="-10788870" y="12301532"/>
              <a:ext cx="96542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 smtClean="0">
                  <a:solidFill>
                    <a:schemeClr val="accent1">
                      <a:lumMod val="75000"/>
                    </a:schemeClr>
                  </a:solidFill>
                </a:rPr>
                <a:t>for </a:t>
              </a:r>
              <a:r>
                <a:rPr lang="en-US" altLang="zh-TW" sz="3200" dirty="0">
                  <a:solidFill>
                    <a:schemeClr val="accent1">
                      <a:lumMod val="75000"/>
                    </a:schemeClr>
                  </a:solidFill>
                </a:rPr>
                <a:t>developing </a:t>
              </a:r>
              <a:r>
                <a:rPr lang="en-US" altLang="zh-TW" sz="3200" dirty="0" err="1">
                  <a:solidFill>
                    <a:schemeClr val="accent1">
                      <a:lumMod val="75000"/>
                    </a:schemeClr>
                  </a:solidFill>
                </a:rPr>
                <a:t>cryo</a:t>
              </a:r>
              <a:r>
                <a:rPr lang="en-US" altLang="zh-TW" sz="3200" dirty="0">
                  <a:solidFill>
                    <a:schemeClr val="accent1">
                      <a:lumMod val="75000"/>
                    </a:schemeClr>
                  </a:solidFill>
                </a:rPr>
                <a:t>-electron microscopy(</a:t>
              </a:r>
              <a:r>
                <a:rPr lang="en-US" altLang="zh-TW" sz="3200" dirty="0" err="1">
                  <a:solidFill>
                    <a:schemeClr val="accent1">
                      <a:lumMod val="75000"/>
                    </a:schemeClr>
                  </a:solidFill>
                </a:rPr>
                <a:t>Cryo</a:t>
              </a:r>
              <a:r>
                <a:rPr lang="en-US" altLang="zh-TW" sz="3200" dirty="0">
                  <a:solidFill>
                    <a:schemeClr val="accent1">
                      <a:lumMod val="75000"/>
                    </a:schemeClr>
                  </a:solidFill>
                </a:rPr>
                <a:t>-EM) </a:t>
              </a:r>
            </a:p>
            <a:p>
              <a:pPr algn="ctr"/>
              <a:endParaRPr lang="en-US" altLang="zh-TW" sz="32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en-US" altLang="zh-TW" sz="3200" dirty="0">
                  <a:solidFill>
                    <a:schemeClr val="accent1">
                      <a:lumMod val="75000"/>
                    </a:schemeClr>
                  </a:solidFill>
                </a:rPr>
                <a:t> </a:t>
              </a:r>
              <a:endParaRPr lang="zh-TW" altLang="en-US" sz="3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1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1.00338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1.00703 -0.000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0A7216-E900-468F-A6DD-9DD45361768A}"/>
              </a:ext>
            </a:extLst>
          </p:cNvPr>
          <p:cNvSpPr/>
          <p:nvPr/>
        </p:nvSpPr>
        <p:spPr>
          <a:xfrm>
            <a:off x="381606" y="324941"/>
            <a:ext cx="52581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Challenge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 of image alignment: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0" y="1469287"/>
            <a:ext cx="9068412" cy="4599988"/>
          </a:xfrm>
          <a:prstGeom prst="rect">
            <a:avLst/>
          </a:prstGeom>
        </p:spPr>
      </p:pic>
      <p:pic>
        <p:nvPicPr>
          <p:cNvPr id="1026" name="Picture 2" descr="cryo EM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93" y="2548153"/>
            <a:ext cx="37528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7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04889" y="2934871"/>
            <a:ext cx="77693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Image Alignment and Model Bias</a:t>
            </a:r>
            <a:endParaRPr lang="zh-TW" altLang="en-US" sz="4400" b="0" cap="none" spc="0" dirty="0">
              <a:ln w="0"/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119" y="2763346"/>
            <a:ext cx="957351" cy="9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7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406" y="1553538"/>
            <a:ext cx="6070097" cy="56390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5450" y="562456"/>
            <a:ext cx="40270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Cross 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correlation (CC)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562686" y="4295773"/>
            <a:ext cx="1414464" cy="442914"/>
            <a:chOff x="1352550" y="4295774"/>
            <a:chExt cx="1414464" cy="442914"/>
          </a:xfrm>
        </p:grpSpPr>
        <p:sp>
          <p:nvSpPr>
            <p:cNvPr id="2" name="矩形 1"/>
            <p:cNvSpPr/>
            <p:nvPr/>
          </p:nvSpPr>
          <p:spPr>
            <a:xfrm>
              <a:off x="1824038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95526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352550" y="4295774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024441" y="3421226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 smtClean="0">
                <a:ln w="0"/>
                <a:solidFill>
                  <a:srgbClr val="062FD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zh-TW" altLang="en-US" sz="3200" b="0" cap="none" spc="0" dirty="0">
              <a:ln w="0"/>
              <a:solidFill>
                <a:srgbClr val="062FD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562686" y="4738686"/>
            <a:ext cx="1414464" cy="442914"/>
            <a:chOff x="1352550" y="4295774"/>
            <a:chExt cx="1414464" cy="442914"/>
          </a:xfrm>
        </p:grpSpPr>
        <p:sp>
          <p:nvSpPr>
            <p:cNvPr id="13" name="矩形 12"/>
            <p:cNvSpPr/>
            <p:nvPr/>
          </p:nvSpPr>
          <p:spPr>
            <a:xfrm>
              <a:off x="1824038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295526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52550" y="4295774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562686" y="5181599"/>
            <a:ext cx="1414464" cy="442914"/>
            <a:chOff x="1352550" y="4295774"/>
            <a:chExt cx="1414464" cy="442914"/>
          </a:xfrm>
        </p:grpSpPr>
        <p:sp>
          <p:nvSpPr>
            <p:cNvPr id="17" name="矩形 16"/>
            <p:cNvSpPr/>
            <p:nvPr/>
          </p:nvSpPr>
          <p:spPr>
            <a:xfrm>
              <a:off x="1824038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95526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52550" y="4295774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7430086" y="4295773"/>
            <a:ext cx="1414464" cy="442914"/>
            <a:chOff x="1352550" y="4295774"/>
            <a:chExt cx="1414464" cy="442914"/>
          </a:xfrm>
        </p:grpSpPr>
        <p:sp>
          <p:nvSpPr>
            <p:cNvPr id="45" name="矩形 44"/>
            <p:cNvSpPr/>
            <p:nvPr/>
          </p:nvSpPr>
          <p:spPr>
            <a:xfrm>
              <a:off x="1824038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295526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352550" y="4295774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7909304" y="3421226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  <a:endParaRPr lang="zh-TW" altLang="en-US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7430086" y="4738686"/>
            <a:ext cx="1414464" cy="442914"/>
            <a:chOff x="1352550" y="4295774"/>
            <a:chExt cx="1414464" cy="442914"/>
          </a:xfrm>
        </p:grpSpPr>
        <p:sp>
          <p:nvSpPr>
            <p:cNvPr id="50" name="矩形 49"/>
            <p:cNvSpPr/>
            <p:nvPr/>
          </p:nvSpPr>
          <p:spPr>
            <a:xfrm>
              <a:off x="1824038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295526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352550" y="4295774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430086" y="5181599"/>
            <a:ext cx="1414464" cy="442914"/>
            <a:chOff x="1352550" y="4295774"/>
            <a:chExt cx="1414464" cy="442914"/>
          </a:xfrm>
        </p:grpSpPr>
        <p:sp>
          <p:nvSpPr>
            <p:cNvPr id="54" name="矩形 53"/>
            <p:cNvSpPr/>
            <p:nvPr/>
          </p:nvSpPr>
          <p:spPr>
            <a:xfrm>
              <a:off x="1824038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2295526" y="4295775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52550" y="4295774"/>
              <a:ext cx="471488" cy="4429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6744508" y="2518233"/>
            <a:ext cx="4242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(for normalized images)</a:t>
            </a:r>
            <a:endParaRPr lang="zh-TW" altLang="en-US" sz="3200" dirty="0"/>
          </a:p>
        </p:txBody>
      </p:sp>
      <p:sp>
        <p:nvSpPr>
          <p:cNvPr id="32" name="矩形 31"/>
          <p:cNvSpPr/>
          <p:nvPr/>
        </p:nvSpPr>
        <p:spPr>
          <a:xfrm>
            <a:off x="1680764" y="3372316"/>
            <a:ext cx="13244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vec</a:t>
            </a:r>
            <a:r>
              <a:rPr lang="en-US" altLang="zh-TW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altLang="zh-TW" sz="3200" b="0" cap="none" spc="0" dirty="0" smtClean="0">
                <a:ln w="0"/>
                <a:solidFill>
                  <a:srgbClr val="062FD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r>
              <a:rPr lang="en-US" altLang="zh-TW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zh-TW" altLang="en-US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41396" y="3372317"/>
            <a:ext cx="13244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r>
              <a:rPr lang="en-US" altLang="zh-TW" sz="32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</a:t>
            </a:r>
            <a:r>
              <a:rPr lang="en-US" altLang="zh-TW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altLang="zh-TW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  <a:r>
              <a:rPr lang="en-US" altLang="zh-TW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zh-TW" altLang="en-US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784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857 L 0.05807 -0.00857 C 0.08437 -0.00857 0.11679 -0.02431 0.11679 -0.03681 L 0.11679 -0.0650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-2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857 L 0.05807 -0.00857 C 0.08437 -0.00857 0.11679 -0.02431 0.11679 -0.03681 L 0.11679 -0.06505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-28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11666 -1.48148E-6 C 0.16914 -1.48148E-6 0.23463 -0.03611 0.23463 -0.06458 L 0.23463 -0.1273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2" y="-63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11666 -1.48148E-6 C 0.16914 -1.48148E-6 0.23463 -0.03611 0.23463 -0.06458 L 0.23463 -0.12731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2" y="-636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8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43" y="1354866"/>
            <a:ext cx="901544" cy="959709"/>
          </a:xfrm>
          <a:prstGeom prst="rect">
            <a:avLst/>
          </a:prstGeom>
        </p:spPr>
      </p:pic>
      <p:sp>
        <p:nvSpPr>
          <p:cNvPr id="33" name="橢圓 32"/>
          <p:cNvSpPr/>
          <p:nvPr/>
        </p:nvSpPr>
        <p:spPr>
          <a:xfrm>
            <a:off x="2486884" y="6498003"/>
            <a:ext cx="285750" cy="271462"/>
          </a:xfrm>
          <a:prstGeom prst="ellipse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1042988" y="1350350"/>
            <a:ext cx="326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Reference image</a:t>
            </a:r>
            <a:endParaRPr lang="zh-TW" altLang="en-US" sz="32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08780" y="3382980"/>
            <a:ext cx="46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Candidate particles</a:t>
            </a:r>
            <a:endParaRPr lang="zh-TW" altLang="en-US" sz="32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5E9A7AC-D25E-4AE3-A2F8-B146CA04A613}"/>
              </a:ext>
            </a:extLst>
          </p:cNvPr>
          <p:cNvGrpSpPr/>
          <p:nvPr/>
        </p:nvGrpSpPr>
        <p:grpSpPr>
          <a:xfrm>
            <a:off x="1824038" y="2389037"/>
            <a:ext cx="5829300" cy="1009610"/>
            <a:chOff x="1824038" y="2389037"/>
            <a:chExt cx="5829300" cy="1009610"/>
          </a:xfrm>
        </p:grpSpPr>
        <p:sp>
          <p:nvSpPr>
            <p:cNvPr id="48" name="迴轉箭號 47"/>
            <p:cNvSpPr/>
            <p:nvPr/>
          </p:nvSpPr>
          <p:spPr>
            <a:xfrm>
              <a:off x="1824038" y="2389037"/>
              <a:ext cx="5829300" cy="1009610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416211" y="2624399"/>
              <a:ext cx="473879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Cross correlation </a:t>
              </a:r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(CC) function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52" name="圖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589" y="3609633"/>
            <a:ext cx="947761" cy="893602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235" y="3610313"/>
            <a:ext cx="919186" cy="892922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674" y="3594124"/>
            <a:ext cx="943204" cy="917005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2305" y="3586163"/>
            <a:ext cx="974387" cy="9170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8470" y="3589451"/>
            <a:ext cx="943020" cy="887550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5003" y="3580882"/>
            <a:ext cx="939210" cy="883963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6115" y="3589451"/>
            <a:ext cx="901359" cy="848340"/>
          </a:xfrm>
          <a:prstGeom prst="rect">
            <a:avLst/>
          </a:prstGeom>
        </p:spPr>
      </p:pic>
      <p:cxnSp>
        <p:nvCxnSpPr>
          <p:cNvPr id="62" name="直線接點 61"/>
          <p:cNvCxnSpPr/>
          <p:nvPr/>
        </p:nvCxnSpPr>
        <p:spPr>
          <a:xfrm>
            <a:off x="4884920" y="4092327"/>
            <a:ext cx="530043" cy="0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V="1">
            <a:off x="7762305" y="4700589"/>
            <a:ext cx="4145169" cy="2567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92CA93A9-DD98-4372-939B-8E4058A74F59}"/>
              </a:ext>
            </a:extLst>
          </p:cNvPr>
          <p:cNvGrpSpPr/>
          <p:nvPr/>
        </p:nvGrpSpPr>
        <p:grpSpPr>
          <a:xfrm>
            <a:off x="5913199" y="4814197"/>
            <a:ext cx="4883915" cy="899939"/>
            <a:chOff x="5807540" y="4826882"/>
            <a:chExt cx="4883915" cy="899939"/>
          </a:xfrm>
        </p:grpSpPr>
        <p:sp>
          <p:nvSpPr>
            <p:cNvPr id="66" name="向下箭號 65"/>
            <p:cNvSpPr/>
            <p:nvPr/>
          </p:nvSpPr>
          <p:spPr>
            <a:xfrm>
              <a:off x="9647828" y="4826882"/>
              <a:ext cx="514350" cy="89993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5807540" y="4851235"/>
              <a:ext cx="4883915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Average the first m images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68" name="圖片 6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8000" contrast="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56276">
            <a:off x="9482664" y="5757348"/>
            <a:ext cx="901544" cy="959709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998BD2E1-B9CF-43FB-BC04-07F7EF534619}"/>
              </a:ext>
            </a:extLst>
          </p:cNvPr>
          <p:cNvGrpSpPr/>
          <p:nvPr/>
        </p:nvGrpSpPr>
        <p:grpSpPr>
          <a:xfrm>
            <a:off x="7599350" y="1507866"/>
            <a:ext cx="4354526" cy="1828800"/>
            <a:chOff x="6442588" y="742155"/>
            <a:chExt cx="4354526" cy="1828800"/>
          </a:xfrm>
        </p:grpSpPr>
        <p:sp>
          <p:nvSpPr>
            <p:cNvPr id="69" name="文字方塊 68"/>
            <p:cNvSpPr txBox="1"/>
            <p:nvPr/>
          </p:nvSpPr>
          <p:spPr>
            <a:xfrm flipH="1">
              <a:off x="6604489" y="1333754"/>
              <a:ext cx="4192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Rotation and translation 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0" name="橢圓 69"/>
            <p:cNvSpPr/>
            <p:nvPr/>
          </p:nvSpPr>
          <p:spPr>
            <a:xfrm>
              <a:off x="6442588" y="742155"/>
              <a:ext cx="4354526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93" y="4093331"/>
            <a:ext cx="2998108" cy="2644557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6874063" y="6101879"/>
            <a:ext cx="326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average </a:t>
            </a:r>
            <a:r>
              <a:rPr lang="en-US" altLang="zh-TW" sz="3200" dirty="0"/>
              <a:t>image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8099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2300" y="308615"/>
            <a:ext cx="605486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Simplified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 Model 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Bias 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Experiment:</a:t>
            </a:r>
          </a:p>
          <a:p>
            <a:endParaRPr lang="en-US" altLang="zh-TW" sz="4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TW" sz="4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TW" alt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24" y="1810878"/>
            <a:ext cx="10624522" cy="42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字方塊 45"/>
          <p:cNvSpPr txBox="1"/>
          <p:nvPr/>
        </p:nvSpPr>
        <p:spPr>
          <a:xfrm>
            <a:off x="2749328" y="1091693"/>
            <a:ext cx="46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Reference image</a:t>
            </a:r>
            <a:endParaRPr lang="zh-TW" altLang="en-US" sz="32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7262" y="3220442"/>
            <a:ext cx="4468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2,000,000 </a:t>
            </a:r>
          </a:p>
          <a:p>
            <a:r>
              <a:rPr lang="en-US" altLang="zh-TW" sz="3200" dirty="0" smtClean="0"/>
              <a:t>Random </a:t>
            </a:r>
            <a:r>
              <a:rPr lang="en-US" altLang="zh-TW" sz="3200" dirty="0" smtClean="0"/>
              <a:t>images</a:t>
            </a:r>
            <a:endParaRPr lang="zh-TW" altLang="en-US" sz="3200" dirty="0"/>
          </a:p>
        </p:txBody>
      </p:sp>
      <p:sp>
        <p:nvSpPr>
          <p:cNvPr id="48" name="迴轉箭號 47"/>
          <p:cNvSpPr/>
          <p:nvPr/>
        </p:nvSpPr>
        <p:spPr>
          <a:xfrm>
            <a:off x="2136676" y="2175430"/>
            <a:ext cx="5829300" cy="100961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637043" y="2390057"/>
            <a:ext cx="48285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Cross 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correlation (CC) function 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>
            <a:off x="7480295" y="4089113"/>
            <a:ext cx="1110913" cy="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6447503" y="4696522"/>
            <a:ext cx="5459971" cy="40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向下箭號 65"/>
          <p:cNvSpPr/>
          <p:nvPr/>
        </p:nvSpPr>
        <p:spPr>
          <a:xfrm>
            <a:off x="9250871" y="4843936"/>
            <a:ext cx="514350" cy="604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5051326" y="4745962"/>
            <a:ext cx="51410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Average the first 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600 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images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054" y="1062692"/>
            <a:ext cx="938574" cy="9497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32" y="4385313"/>
            <a:ext cx="933580" cy="8954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7" y="5331992"/>
            <a:ext cx="933580" cy="895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326" y="4175029"/>
            <a:ext cx="1019317" cy="9335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903" y="5117985"/>
            <a:ext cx="943107" cy="92405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431" y="4519701"/>
            <a:ext cx="943107" cy="92405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375" y="5698458"/>
            <a:ext cx="943107" cy="92405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775" y="5218886"/>
            <a:ext cx="943107" cy="92405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7503" y="3607295"/>
            <a:ext cx="956596" cy="92470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4538" y="3618627"/>
            <a:ext cx="902267" cy="91240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0135" y="3614700"/>
            <a:ext cx="902970" cy="91668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1999" y="3614700"/>
            <a:ext cx="895475" cy="9050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08" y="1704944"/>
            <a:ext cx="1452798" cy="239547"/>
          </a:xfrm>
          <a:prstGeom prst="rect">
            <a:avLst/>
          </a:prstGeom>
        </p:spPr>
      </p:pic>
      <p:pic>
        <p:nvPicPr>
          <p:cNvPr id="30" name="圖片 29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951887" y="5557103"/>
            <a:ext cx="1271646" cy="1143214"/>
          </a:xfrm>
          <a:prstGeom prst="rect">
            <a:avLst/>
          </a:prstGeom>
        </p:spPr>
      </p:pic>
      <p:sp>
        <p:nvSpPr>
          <p:cNvPr id="32" name="動作按鈕: 說明 31">
            <a:hlinkClick r:id="" action="ppaction://noaction" highlightClick="1"/>
          </p:cNvPr>
          <p:cNvSpPr/>
          <p:nvPr/>
        </p:nvSpPr>
        <p:spPr>
          <a:xfrm>
            <a:off x="8836516" y="5552666"/>
            <a:ext cx="1414229" cy="1225795"/>
          </a:xfrm>
          <a:prstGeom prst="actionButtonHelp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129886" y="6033643"/>
            <a:ext cx="326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average </a:t>
            </a:r>
            <a:r>
              <a:rPr lang="en-US" altLang="zh-TW" sz="3200" dirty="0"/>
              <a:t>image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6673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3" y="4944315"/>
            <a:ext cx="10498015" cy="16099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2" y="202721"/>
            <a:ext cx="10297998" cy="31959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82748" y="3550334"/>
            <a:ext cx="10493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Wingdings" panose="05000000000000000000" pitchFamily="2" charset="2"/>
              <a:buChar char="l"/>
            </a:pP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2057</a:t>
            </a:r>
            <a:r>
              <a:rPr lang="zh-TW" alt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of 2,000,000 images (CC &gt; 0.03)</a:t>
            </a:r>
          </a:p>
          <a:p>
            <a:pPr marL="0" lvl="8" indent="-285750">
              <a:buFont typeface="Wingdings" panose="05000000000000000000" pitchFamily="2" charset="2"/>
              <a:buChar char="l"/>
            </a:pP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The first 6 largest: 0.046, 0.045, 0.044, 0.044, 0.044, 0.043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558" y="2400513"/>
            <a:ext cx="1620000" cy="1620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751680" y="421185"/>
            <a:ext cx="3288287" cy="1620000"/>
            <a:chOff x="2751680" y="421185"/>
            <a:chExt cx="3288287" cy="1620000"/>
          </a:xfrm>
        </p:grpSpPr>
        <p:pic>
          <p:nvPicPr>
            <p:cNvPr id="4" name="圖片 3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1680" y="421185"/>
              <a:ext cx="1620000" cy="1620000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4380538" y="1456410"/>
              <a:ext cx="1659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CC: </a:t>
              </a:r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0.374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751680" y="2400513"/>
            <a:ext cx="3288287" cy="1620000"/>
            <a:chOff x="2751680" y="2400513"/>
            <a:chExt cx="3288287" cy="16200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1680" y="2400513"/>
              <a:ext cx="1620000" cy="1620000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4380538" y="3489479"/>
              <a:ext cx="1659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CC: </a:t>
              </a:r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0.485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751680" y="4379841"/>
            <a:ext cx="3289783" cy="1620000"/>
            <a:chOff x="2751680" y="4379841"/>
            <a:chExt cx="3289783" cy="1620000"/>
          </a:xfrm>
        </p:grpSpPr>
        <p:pic>
          <p:nvPicPr>
            <p:cNvPr id="8" name="圖片 7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1680" y="4379841"/>
              <a:ext cx="1620000" cy="1620000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4382034" y="5415066"/>
              <a:ext cx="1659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CC: </a:t>
              </a:r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0.554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408381" y="421185"/>
            <a:ext cx="3387674" cy="1620000"/>
            <a:chOff x="6408381" y="421185"/>
            <a:chExt cx="3387674" cy="1620000"/>
          </a:xfrm>
        </p:grpSpPr>
        <p:pic>
          <p:nvPicPr>
            <p:cNvPr id="5" name="圖片 4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8381" y="421185"/>
              <a:ext cx="1620000" cy="1620000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8136626" y="1517965"/>
              <a:ext cx="1659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CC: </a:t>
              </a:r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0.600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6408381" y="2403482"/>
            <a:ext cx="3387674" cy="1639995"/>
            <a:chOff x="6408381" y="2403482"/>
            <a:chExt cx="3387674" cy="1639995"/>
          </a:xfrm>
        </p:grpSpPr>
        <p:pic>
          <p:nvPicPr>
            <p:cNvPr id="7" name="圖片 6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08381" y="2403482"/>
              <a:ext cx="1620000" cy="1620000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8136626" y="3520257"/>
              <a:ext cx="1659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CC: </a:t>
              </a:r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0.639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408381" y="4418878"/>
            <a:ext cx="3419985" cy="1580963"/>
            <a:chOff x="6408381" y="4418878"/>
            <a:chExt cx="3419985" cy="1580963"/>
          </a:xfrm>
        </p:grpSpPr>
        <p:pic>
          <p:nvPicPr>
            <p:cNvPr id="9" name="圖片 8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8381" y="4418878"/>
              <a:ext cx="1620000" cy="1580963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8168937" y="5476621"/>
              <a:ext cx="1659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CC: </a:t>
              </a:r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0.665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1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1219928" y="1784744"/>
            <a:ext cx="7664764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</a:rPr>
              <a:t>Question is       </a:t>
            </a:r>
          </a:p>
          <a:p>
            <a:endParaRPr lang="en-US" altLang="zh-TW" sz="28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TW" sz="28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                          </a:t>
            </a:r>
            <a:r>
              <a:rPr lang="en-US" altLang="zh-TW" sz="3200" dirty="0" smtClean="0">
                <a:solidFill>
                  <a:schemeClr val="accent4">
                    <a:lumMod val="50000"/>
                  </a:schemeClr>
                </a:solidFill>
              </a:rPr>
              <a:t>How does model bias happen?</a:t>
            </a:r>
            <a:endParaRPr lang="zh-TW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4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橢圓 65"/>
          <p:cNvSpPr/>
          <p:nvPr/>
        </p:nvSpPr>
        <p:spPr>
          <a:xfrm>
            <a:off x="3732163" y="1687902"/>
            <a:ext cx="5114125" cy="494131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732162" y="3962405"/>
            <a:ext cx="5114125" cy="50364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6338216" y="768269"/>
            <a:ext cx="4319730" cy="3390290"/>
            <a:chOff x="6338216" y="768269"/>
            <a:chExt cx="4319730" cy="3390290"/>
          </a:xfrm>
        </p:grpSpPr>
        <p:sp>
          <p:nvSpPr>
            <p:cNvPr id="15" name="矩形 14"/>
            <p:cNvSpPr/>
            <p:nvPr/>
          </p:nvSpPr>
          <p:spPr>
            <a:xfrm>
              <a:off x="6642563" y="939255"/>
              <a:ext cx="297870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/>
                <a:t>Reference </a:t>
              </a:r>
              <a:r>
                <a:rPr lang="en-US" altLang="zh-TW" sz="3200" dirty="0" smtClean="0"/>
                <a:t>vector</a:t>
              </a:r>
              <a:endParaRPr lang="zh-TW" altLang="en-US" sz="3200" dirty="0"/>
            </a:p>
          </p:txBody>
        </p:sp>
        <p:pic>
          <p:nvPicPr>
            <p:cNvPr id="29" name="圖片 28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7530" y="768269"/>
              <a:ext cx="930416" cy="891550"/>
            </a:xfrm>
            <a:prstGeom prst="rect">
              <a:avLst/>
            </a:prstGeom>
          </p:spPr>
        </p:pic>
        <p:cxnSp>
          <p:nvCxnSpPr>
            <p:cNvPr id="67" name="直線單箭頭接點 66"/>
            <p:cNvCxnSpPr/>
            <p:nvPr/>
          </p:nvCxnSpPr>
          <p:spPr>
            <a:xfrm flipV="1">
              <a:off x="6338216" y="1659819"/>
              <a:ext cx="0" cy="24987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群組 3"/>
          <p:cNvGrpSpPr/>
          <p:nvPr/>
        </p:nvGrpSpPr>
        <p:grpSpPr>
          <a:xfrm>
            <a:off x="-552068" y="1945506"/>
            <a:ext cx="6890283" cy="2254122"/>
            <a:chOff x="-552066" y="1904438"/>
            <a:chExt cx="6890283" cy="2254122"/>
          </a:xfrm>
        </p:grpSpPr>
        <p:sp>
          <p:nvSpPr>
            <p:cNvPr id="16" name="文字方塊 15"/>
            <p:cNvSpPr txBox="1"/>
            <p:nvPr/>
          </p:nvSpPr>
          <p:spPr>
            <a:xfrm>
              <a:off x="-552066" y="2054657"/>
              <a:ext cx="35523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/>
                <a:t>        </a:t>
              </a:r>
              <a:r>
                <a:rPr lang="en-US" altLang="zh-TW" sz="3200" dirty="0" smtClean="0"/>
                <a:t>Random vector</a:t>
              </a:r>
              <a:endParaRPr lang="zh-TW" altLang="en-US" sz="3200" dirty="0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3063" y="1904438"/>
              <a:ext cx="938024" cy="885214"/>
            </a:xfrm>
            <a:prstGeom prst="rect">
              <a:avLst/>
            </a:prstGeom>
          </p:spPr>
        </p:pic>
        <p:cxnSp>
          <p:nvCxnSpPr>
            <p:cNvPr id="68" name="直線單箭頭接點 67"/>
            <p:cNvCxnSpPr/>
            <p:nvPr/>
          </p:nvCxnSpPr>
          <p:spPr>
            <a:xfrm flipH="1" flipV="1">
              <a:off x="3883511" y="3283114"/>
              <a:ext cx="2454706" cy="8754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群組 10"/>
          <p:cNvGrpSpPr/>
          <p:nvPr/>
        </p:nvGrpSpPr>
        <p:grpSpPr>
          <a:xfrm>
            <a:off x="3883509" y="3195021"/>
            <a:ext cx="2468599" cy="1004607"/>
            <a:chOff x="3883509" y="3195021"/>
            <a:chExt cx="2468599" cy="1004607"/>
          </a:xfrm>
        </p:grpSpPr>
        <p:cxnSp>
          <p:nvCxnSpPr>
            <p:cNvPr id="69" name="直線單箭頭接點 68"/>
            <p:cNvCxnSpPr/>
            <p:nvPr/>
          </p:nvCxnSpPr>
          <p:spPr>
            <a:xfrm flipH="1" flipV="1">
              <a:off x="3883511" y="4166108"/>
              <a:ext cx="2454706" cy="3352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 flipH="1" flipV="1">
              <a:off x="6338216" y="3195021"/>
              <a:ext cx="13892" cy="991623"/>
            </a:xfrm>
            <a:prstGeom prst="straightConnector1">
              <a:avLst/>
            </a:prstGeom>
            <a:ln w="57150">
              <a:solidFill>
                <a:srgbClr val="3F7F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3883509" y="3294999"/>
              <a:ext cx="2440815" cy="863559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33449" y="144759"/>
            <a:ext cx="5084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How dose model bias happen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19731" y="306915"/>
            <a:ext cx="10472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Henderson R. (2013) Avoiding the pitfalls of single </a:t>
            </a:r>
          </a:p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Particle Cryo-electron microscopy: Einstein from noise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E630AD-1406-40A0-BCD9-4FA03D6B0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1" y="306915"/>
            <a:ext cx="835025" cy="13227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733" y="2057081"/>
            <a:ext cx="453453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436" y="3706463"/>
            <a:ext cx="870270" cy="8589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626" y="3687815"/>
            <a:ext cx="956596" cy="87764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990" y="3706463"/>
            <a:ext cx="874745" cy="8589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659" y="3706463"/>
            <a:ext cx="902970" cy="8589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877" y="3685362"/>
            <a:ext cx="895475" cy="88009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66" y="3685362"/>
            <a:ext cx="938024" cy="885214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H="1" flipV="1">
            <a:off x="4728723" y="2123123"/>
            <a:ext cx="2256472" cy="3769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 flipV="1">
            <a:off x="6983291" y="693642"/>
            <a:ext cx="952" cy="180644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6983291" y="1985963"/>
            <a:ext cx="0" cy="514128"/>
          </a:xfrm>
          <a:prstGeom prst="straightConnector1">
            <a:avLst/>
          </a:prstGeom>
          <a:ln w="57150">
            <a:solidFill>
              <a:srgbClr val="3F7F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 flipV="1">
            <a:off x="4740153" y="2477453"/>
            <a:ext cx="2243138" cy="226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740153" y="2111693"/>
            <a:ext cx="2217420" cy="3657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356938" y="435227"/>
            <a:ext cx="29787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Reference </a:t>
            </a:r>
            <a:r>
              <a:rPr lang="en-US" altLang="zh-TW" sz="3200" dirty="0" smtClean="0"/>
              <a:t>vector</a:t>
            </a:r>
            <a:endParaRPr lang="zh-TW" altLang="en-US" sz="32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-26686" y="1883177"/>
            <a:ext cx="3552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        </a:t>
            </a:r>
            <a:r>
              <a:rPr lang="en-US" altLang="zh-TW" sz="3200" dirty="0" smtClean="0"/>
              <a:t>Random vector</a:t>
            </a:r>
            <a:endParaRPr lang="zh-TW" altLang="en-US" sz="32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386563" y="4958285"/>
            <a:ext cx="1431610" cy="1325563"/>
            <a:chOff x="2500784" y="5015435"/>
            <a:chExt cx="1431610" cy="1325563"/>
          </a:xfrm>
        </p:grpSpPr>
        <p:sp>
          <p:nvSpPr>
            <p:cNvPr id="9" name="橢圓 8"/>
            <p:cNvSpPr/>
            <p:nvPr/>
          </p:nvSpPr>
          <p:spPr>
            <a:xfrm>
              <a:off x="2500784" y="5022926"/>
              <a:ext cx="1431610" cy="131807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7" name="直線單箭頭接點 16"/>
            <p:cNvCxnSpPr/>
            <p:nvPr/>
          </p:nvCxnSpPr>
          <p:spPr>
            <a:xfrm flipV="1">
              <a:off x="3230303" y="5015435"/>
              <a:ext cx="0" cy="666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H="1" flipV="1">
              <a:off x="2578976" y="5448441"/>
              <a:ext cx="651327" cy="24552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2578976" y="5688890"/>
              <a:ext cx="651328" cy="653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 flipV="1">
              <a:off x="3230303" y="5297326"/>
              <a:ext cx="0" cy="406479"/>
            </a:xfrm>
            <a:prstGeom prst="straightConnector1">
              <a:avLst/>
            </a:prstGeom>
            <a:ln w="57150">
              <a:solidFill>
                <a:srgbClr val="3F7F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9" name="圖片 2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441905" y="264241"/>
            <a:ext cx="930416" cy="89155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232" y="1464739"/>
            <a:ext cx="938024" cy="885214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2039023" y="4970854"/>
            <a:ext cx="1431610" cy="1325563"/>
            <a:chOff x="2500784" y="5015435"/>
            <a:chExt cx="1431610" cy="1325563"/>
          </a:xfrm>
        </p:grpSpPr>
        <p:sp>
          <p:nvSpPr>
            <p:cNvPr id="33" name="橢圓 32"/>
            <p:cNvSpPr/>
            <p:nvPr/>
          </p:nvSpPr>
          <p:spPr>
            <a:xfrm>
              <a:off x="2500784" y="5022926"/>
              <a:ext cx="1431610" cy="131807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3230303" y="5015435"/>
              <a:ext cx="0" cy="666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 flipV="1">
              <a:off x="3230304" y="5422853"/>
              <a:ext cx="649794" cy="2711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/>
            <p:nvPr/>
          </p:nvCxnSpPr>
          <p:spPr>
            <a:xfrm flipV="1">
              <a:off x="3230303" y="5697805"/>
              <a:ext cx="572254" cy="600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 flipV="1">
              <a:off x="3230303" y="5297326"/>
              <a:ext cx="0" cy="406479"/>
            </a:xfrm>
            <a:prstGeom prst="straightConnector1">
              <a:avLst/>
            </a:prstGeom>
            <a:ln w="57150">
              <a:solidFill>
                <a:srgbClr val="3F7F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群組 40"/>
          <p:cNvGrpSpPr/>
          <p:nvPr/>
        </p:nvGrpSpPr>
        <p:grpSpPr>
          <a:xfrm>
            <a:off x="3691484" y="4951139"/>
            <a:ext cx="1431610" cy="1325563"/>
            <a:chOff x="2500784" y="5015435"/>
            <a:chExt cx="1431610" cy="1325563"/>
          </a:xfrm>
        </p:grpSpPr>
        <p:sp>
          <p:nvSpPr>
            <p:cNvPr id="42" name="橢圓 41"/>
            <p:cNvSpPr/>
            <p:nvPr/>
          </p:nvSpPr>
          <p:spPr>
            <a:xfrm>
              <a:off x="2500784" y="5022926"/>
              <a:ext cx="1431610" cy="131807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3" name="直線單箭頭接點 42"/>
            <p:cNvCxnSpPr/>
            <p:nvPr/>
          </p:nvCxnSpPr>
          <p:spPr>
            <a:xfrm flipV="1">
              <a:off x="3230303" y="5015435"/>
              <a:ext cx="0" cy="666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 flipH="1" flipV="1">
              <a:off x="2522157" y="5552535"/>
              <a:ext cx="708147" cy="14142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>
              <a:endCxn id="42" idx="2"/>
            </p:cNvCxnSpPr>
            <p:nvPr/>
          </p:nvCxnSpPr>
          <p:spPr>
            <a:xfrm flipH="1" flipV="1">
              <a:off x="2500784" y="5681962"/>
              <a:ext cx="729520" cy="1407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flipV="1">
              <a:off x="3230303" y="5401234"/>
              <a:ext cx="0" cy="302572"/>
            </a:xfrm>
            <a:prstGeom prst="straightConnector1">
              <a:avLst/>
            </a:prstGeom>
            <a:ln w="57150">
              <a:solidFill>
                <a:srgbClr val="3F7F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群組 46"/>
          <p:cNvGrpSpPr/>
          <p:nvPr/>
        </p:nvGrpSpPr>
        <p:grpSpPr>
          <a:xfrm>
            <a:off x="5371701" y="4937011"/>
            <a:ext cx="1431610" cy="1325563"/>
            <a:chOff x="2500784" y="5015435"/>
            <a:chExt cx="1431610" cy="1325563"/>
          </a:xfrm>
        </p:grpSpPr>
        <p:sp>
          <p:nvSpPr>
            <p:cNvPr id="48" name="橢圓 47"/>
            <p:cNvSpPr/>
            <p:nvPr/>
          </p:nvSpPr>
          <p:spPr>
            <a:xfrm>
              <a:off x="2500784" y="5022926"/>
              <a:ext cx="1431610" cy="131807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9" name="直線單箭頭接點 48"/>
            <p:cNvCxnSpPr/>
            <p:nvPr/>
          </p:nvCxnSpPr>
          <p:spPr>
            <a:xfrm flipV="1">
              <a:off x="3230303" y="5015435"/>
              <a:ext cx="0" cy="666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 flipH="1" flipV="1">
              <a:off x="2513724" y="5566648"/>
              <a:ext cx="708741" cy="12731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>
              <a:endCxn id="48" idx="2"/>
            </p:cNvCxnSpPr>
            <p:nvPr/>
          </p:nvCxnSpPr>
          <p:spPr>
            <a:xfrm flipH="1" flipV="1">
              <a:off x="2500784" y="5681962"/>
              <a:ext cx="715805" cy="297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230303" y="5469715"/>
              <a:ext cx="0" cy="234091"/>
            </a:xfrm>
            <a:prstGeom prst="straightConnector1">
              <a:avLst/>
            </a:prstGeom>
            <a:ln w="57150">
              <a:solidFill>
                <a:srgbClr val="3F7F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群組 52"/>
          <p:cNvGrpSpPr/>
          <p:nvPr/>
        </p:nvGrpSpPr>
        <p:grpSpPr>
          <a:xfrm>
            <a:off x="7042604" y="4921527"/>
            <a:ext cx="1444683" cy="1325563"/>
            <a:chOff x="2500784" y="5015435"/>
            <a:chExt cx="1444683" cy="1325563"/>
          </a:xfrm>
        </p:grpSpPr>
        <p:sp>
          <p:nvSpPr>
            <p:cNvPr id="54" name="橢圓 53"/>
            <p:cNvSpPr/>
            <p:nvPr/>
          </p:nvSpPr>
          <p:spPr>
            <a:xfrm>
              <a:off x="2500784" y="5022926"/>
              <a:ext cx="1431610" cy="131807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5" name="直線單箭頭接點 54"/>
            <p:cNvCxnSpPr/>
            <p:nvPr/>
          </p:nvCxnSpPr>
          <p:spPr>
            <a:xfrm flipV="1">
              <a:off x="3230303" y="5015435"/>
              <a:ext cx="0" cy="666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 flipV="1">
              <a:off x="3217229" y="5535197"/>
              <a:ext cx="728238" cy="15130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endCxn id="54" idx="6"/>
            </p:cNvCxnSpPr>
            <p:nvPr/>
          </p:nvCxnSpPr>
          <p:spPr>
            <a:xfrm flipV="1">
              <a:off x="3230303" y="5681962"/>
              <a:ext cx="702091" cy="2184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3230303" y="5461460"/>
              <a:ext cx="0" cy="242346"/>
            </a:xfrm>
            <a:prstGeom prst="straightConnector1">
              <a:avLst/>
            </a:prstGeom>
            <a:ln w="57150">
              <a:solidFill>
                <a:srgbClr val="3F7F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群組 58"/>
          <p:cNvGrpSpPr/>
          <p:nvPr/>
        </p:nvGrpSpPr>
        <p:grpSpPr>
          <a:xfrm>
            <a:off x="8761908" y="4898915"/>
            <a:ext cx="1455517" cy="1325563"/>
            <a:chOff x="2500784" y="5015435"/>
            <a:chExt cx="1431610" cy="1325563"/>
          </a:xfrm>
        </p:grpSpPr>
        <p:sp>
          <p:nvSpPr>
            <p:cNvPr id="60" name="橢圓 59"/>
            <p:cNvSpPr/>
            <p:nvPr/>
          </p:nvSpPr>
          <p:spPr>
            <a:xfrm>
              <a:off x="2500784" y="5022926"/>
              <a:ext cx="1431610" cy="131807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1" name="直線單箭頭接點 60"/>
            <p:cNvCxnSpPr/>
            <p:nvPr/>
          </p:nvCxnSpPr>
          <p:spPr>
            <a:xfrm flipV="1">
              <a:off x="3230303" y="5015435"/>
              <a:ext cx="0" cy="666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3230304" y="5422853"/>
              <a:ext cx="649794" cy="2711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endCxn id="60" idx="6"/>
            </p:cNvCxnSpPr>
            <p:nvPr/>
          </p:nvCxnSpPr>
          <p:spPr>
            <a:xfrm>
              <a:off x="3230303" y="5681962"/>
              <a:ext cx="70209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3230303" y="5369265"/>
              <a:ext cx="0" cy="334542"/>
            </a:xfrm>
            <a:prstGeom prst="straightConnector1">
              <a:avLst/>
            </a:prstGeom>
            <a:ln w="57150">
              <a:solidFill>
                <a:srgbClr val="3F7F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77" name="直線接點 76"/>
          <p:cNvCxnSpPr/>
          <p:nvPr/>
        </p:nvCxnSpPr>
        <p:spPr>
          <a:xfrm flipV="1">
            <a:off x="435851" y="3446202"/>
            <a:ext cx="9705372" cy="1149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3072194" y="2880841"/>
            <a:ext cx="44615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The first m images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1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群組 78"/>
          <p:cNvGrpSpPr/>
          <p:nvPr/>
        </p:nvGrpSpPr>
        <p:grpSpPr>
          <a:xfrm>
            <a:off x="386563" y="3685362"/>
            <a:ext cx="1431610" cy="2598486"/>
            <a:chOff x="386563" y="3685362"/>
            <a:chExt cx="1431610" cy="259848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66" y="3685362"/>
              <a:ext cx="938024" cy="885214"/>
            </a:xfrm>
            <a:prstGeom prst="rect">
              <a:avLst/>
            </a:prstGeom>
          </p:spPr>
        </p:pic>
        <p:grpSp>
          <p:nvGrpSpPr>
            <p:cNvPr id="31" name="群組 30"/>
            <p:cNvGrpSpPr/>
            <p:nvPr/>
          </p:nvGrpSpPr>
          <p:grpSpPr>
            <a:xfrm>
              <a:off x="386563" y="4958285"/>
              <a:ext cx="1431610" cy="1325563"/>
              <a:chOff x="2500784" y="5015435"/>
              <a:chExt cx="1431610" cy="1325563"/>
            </a:xfrm>
          </p:grpSpPr>
          <p:sp>
            <p:nvSpPr>
              <p:cNvPr id="9" name="橢圓 8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7" name="直線單箭頭接點 16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H="1" flipV="1">
                <a:off x="2578976" y="5448441"/>
                <a:ext cx="651327" cy="24552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H="1">
                <a:off x="2578976" y="5688890"/>
                <a:ext cx="651328" cy="65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 flipV="1">
                <a:off x="3230303" y="5297326"/>
                <a:ext cx="0" cy="406479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群組 72"/>
          <p:cNvGrpSpPr/>
          <p:nvPr/>
        </p:nvGrpSpPr>
        <p:grpSpPr>
          <a:xfrm>
            <a:off x="-26686" y="264241"/>
            <a:ext cx="11399007" cy="2235850"/>
            <a:chOff x="-26686" y="264241"/>
            <a:chExt cx="11399007" cy="2235850"/>
          </a:xfrm>
        </p:grpSpPr>
        <p:cxnSp>
          <p:nvCxnSpPr>
            <p:cNvPr id="10" name="直線單箭頭接點 9"/>
            <p:cNvCxnSpPr/>
            <p:nvPr/>
          </p:nvCxnSpPr>
          <p:spPr>
            <a:xfrm flipH="1" flipV="1">
              <a:off x="4728723" y="2123123"/>
              <a:ext cx="2256472" cy="3769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71" name="群組 70"/>
            <p:cNvGrpSpPr/>
            <p:nvPr/>
          </p:nvGrpSpPr>
          <p:grpSpPr>
            <a:xfrm>
              <a:off x="-26686" y="264241"/>
              <a:ext cx="11399007" cy="2235850"/>
              <a:chOff x="-26686" y="264241"/>
              <a:chExt cx="11399007" cy="2235850"/>
            </a:xfrm>
          </p:grpSpPr>
          <p:cxnSp>
            <p:nvCxnSpPr>
              <p:cNvPr id="11" name="直線單箭頭接點 10"/>
              <p:cNvCxnSpPr/>
              <p:nvPr/>
            </p:nvCxnSpPr>
            <p:spPr>
              <a:xfrm flipH="1" flipV="1">
                <a:off x="6983291" y="693642"/>
                <a:ext cx="952" cy="180644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/>
              <p:cNvCxnSpPr/>
              <p:nvPr/>
            </p:nvCxnSpPr>
            <p:spPr>
              <a:xfrm flipV="1">
                <a:off x="6983291" y="1985963"/>
                <a:ext cx="0" cy="514128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12"/>
              <p:cNvCxnSpPr/>
              <p:nvPr/>
            </p:nvCxnSpPr>
            <p:spPr>
              <a:xfrm flipH="1" flipV="1">
                <a:off x="4740153" y="2477453"/>
                <a:ext cx="2243138" cy="2263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4740153" y="2111693"/>
                <a:ext cx="2217420" cy="365760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356938" y="435227"/>
                <a:ext cx="29787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200" dirty="0"/>
                  <a:t>Reference </a:t>
                </a:r>
                <a:r>
                  <a:rPr lang="en-US" altLang="zh-TW" sz="3200" dirty="0" smtClean="0"/>
                  <a:t>vector</a:t>
                </a:r>
                <a:endParaRPr lang="zh-TW" altLang="en-US" sz="32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-26686" y="1883177"/>
                <a:ext cx="35523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/>
                  <a:t>        </a:t>
                </a:r>
                <a:r>
                  <a:rPr lang="en-US" altLang="zh-TW" sz="3200" dirty="0" smtClean="0"/>
                  <a:t>Random vector</a:t>
                </a:r>
                <a:endParaRPr lang="zh-TW" altLang="en-US" sz="3200" dirty="0"/>
              </a:p>
            </p:txBody>
          </p:sp>
          <p:pic>
            <p:nvPicPr>
              <p:cNvPr id="29" name="圖片 28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1905" y="264241"/>
                <a:ext cx="930416" cy="891550"/>
              </a:xfrm>
              <a:prstGeom prst="rect">
                <a:avLst/>
              </a:prstGeom>
            </p:spPr>
          </p:pic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7232" y="1464739"/>
                <a:ext cx="938024" cy="885214"/>
              </a:xfrm>
              <a:prstGeom prst="rect">
                <a:avLst/>
              </a:prstGeom>
            </p:spPr>
          </p:pic>
        </p:grpSp>
      </p:grpSp>
      <p:grpSp>
        <p:nvGrpSpPr>
          <p:cNvPr id="80" name="群組 79"/>
          <p:cNvGrpSpPr/>
          <p:nvPr/>
        </p:nvGrpSpPr>
        <p:grpSpPr>
          <a:xfrm>
            <a:off x="2039023" y="3687815"/>
            <a:ext cx="1431610" cy="2608602"/>
            <a:chOff x="2039023" y="3687815"/>
            <a:chExt cx="1431610" cy="260860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7626" y="3687815"/>
              <a:ext cx="956596" cy="877641"/>
            </a:xfrm>
            <a:prstGeom prst="rect">
              <a:avLst/>
            </a:prstGeom>
          </p:spPr>
        </p:pic>
        <p:grpSp>
          <p:nvGrpSpPr>
            <p:cNvPr id="32" name="群組 31"/>
            <p:cNvGrpSpPr/>
            <p:nvPr/>
          </p:nvGrpSpPr>
          <p:grpSpPr>
            <a:xfrm>
              <a:off x="2039023" y="4970854"/>
              <a:ext cx="1431610" cy="1325563"/>
              <a:chOff x="2500784" y="5015435"/>
              <a:chExt cx="1431610" cy="1325563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34" name="直線單箭頭接點 33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3230304" y="5422853"/>
                <a:ext cx="649794" cy="2711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/>
              <p:cNvCxnSpPr/>
              <p:nvPr/>
            </p:nvCxnSpPr>
            <p:spPr>
              <a:xfrm flipV="1">
                <a:off x="3230303" y="5697805"/>
                <a:ext cx="572254" cy="600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/>
              <p:nvPr/>
            </p:nvCxnSpPr>
            <p:spPr>
              <a:xfrm flipV="1">
                <a:off x="3230303" y="5297326"/>
                <a:ext cx="0" cy="406479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群組 81"/>
          <p:cNvGrpSpPr/>
          <p:nvPr/>
        </p:nvGrpSpPr>
        <p:grpSpPr>
          <a:xfrm>
            <a:off x="3691484" y="3706463"/>
            <a:ext cx="1431610" cy="2570239"/>
            <a:chOff x="3691484" y="3706463"/>
            <a:chExt cx="1431610" cy="257023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9436" y="3706463"/>
              <a:ext cx="870270" cy="858993"/>
            </a:xfrm>
            <a:prstGeom prst="rect">
              <a:avLst/>
            </a:prstGeom>
          </p:spPr>
        </p:pic>
        <p:grpSp>
          <p:nvGrpSpPr>
            <p:cNvPr id="41" name="群組 40"/>
            <p:cNvGrpSpPr/>
            <p:nvPr/>
          </p:nvGrpSpPr>
          <p:grpSpPr>
            <a:xfrm>
              <a:off x="3691484" y="4951139"/>
              <a:ext cx="1431610" cy="1325563"/>
              <a:chOff x="2500784" y="5015435"/>
              <a:chExt cx="1431610" cy="1325563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3" name="直線單箭頭接點 42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/>
              <p:nvPr/>
            </p:nvCxnSpPr>
            <p:spPr>
              <a:xfrm flipH="1" flipV="1">
                <a:off x="2522157" y="5552535"/>
                <a:ext cx="708147" cy="14142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>
                <a:endCxn id="42" idx="2"/>
              </p:cNvCxnSpPr>
              <p:nvPr/>
            </p:nvCxnSpPr>
            <p:spPr>
              <a:xfrm flipH="1" flipV="1">
                <a:off x="2500784" y="5681962"/>
                <a:ext cx="729520" cy="1407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 flipV="1">
                <a:off x="3230303" y="5401234"/>
                <a:ext cx="0" cy="302572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群組 82"/>
          <p:cNvGrpSpPr/>
          <p:nvPr/>
        </p:nvGrpSpPr>
        <p:grpSpPr>
          <a:xfrm>
            <a:off x="5371701" y="3706463"/>
            <a:ext cx="1431610" cy="2556111"/>
            <a:chOff x="5371701" y="3706463"/>
            <a:chExt cx="1431610" cy="255611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4990" y="3706463"/>
              <a:ext cx="874745" cy="858993"/>
            </a:xfrm>
            <a:prstGeom prst="rect">
              <a:avLst/>
            </a:prstGeom>
          </p:spPr>
        </p:pic>
        <p:grpSp>
          <p:nvGrpSpPr>
            <p:cNvPr id="47" name="群組 46"/>
            <p:cNvGrpSpPr/>
            <p:nvPr/>
          </p:nvGrpSpPr>
          <p:grpSpPr>
            <a:xfrm>
              <a:off x="5371701" y="4937011"/>
              <a:ext cx="1431610" cy="1325563"/>
              <a:chOff x="2500784" y="5015435"/>
              <a:chExt cx="1431610" cy="1325563"/>
            </a:xfrm>
          </p:grpSpPr>
          <p:sp>
            <p:nvSpPr>
              <p:cNvPr id="48" name="橢圓 47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9" name="直線單箭頭接點 48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/>
              <p:nvPr/>
            </p:nvCxnSpPr>
            <p:spPr>
              <a:xfrm flipH="1" flipV="1">
                <a:off x="2513724" y="5566648"/>
                <a:ext cx="708741" cy="12731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>
                <a:endCxn id="48" idx="2"/>
              </p:cNvCxnSpPr>
              <p:nvPr/>
            </p:nvCxnSpPr>
            <p:spPr>
              <a:xfrm flipH="1" flipV="1">
                <a:off x="2500784" y="5681962"/>
                <a:ext cx="715805" cy="2979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/>
              <p:cNvCxnSpPr/>
              <p:nvPr/>
            </p:nvCxnSpPr>
            <p:spPr>
              <a:xfrm flipV="1">
                <a:off x="3230303" y="5469715"/>
                <a:ext cx="0" cy="234091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群組 83"/>
          <p:cNvGrpSpPr/>
          <p:nvPr/>
        </p:nvGrpSpPr>
        <p:grpSpPr>
          <a:xfrm>
            <a:off x="7042604" y="3706463"/>
            <a:ext cx="1444683" cy="2540627"/>
            <a:chOff x="7042604" y="3706463"/>
            <a:chExt cx="1444683" cy="254062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3659" y="3706463"/>
              <a:ext cx="902970" cy="858993"/>
            </a:xfrm>
            <a:prstGeom prst="rect">
              <a:avLst/>
            </a:prstGeom>
          </p:spPr>
        </p:pic>
        <p:grpSp>
          <p:nvGrpSpPr>
            <p:cNvPr id="53" name="群組 52"/>
            <p:cNvGrpSpPr/>
            <p:nvPr/>
          </p:nvGrpSpPr>
          <p:grpSpPr>
            <a:xfrm>
              <a:off x="7042604" y="4921527"/>
              <a:ext cx="1444683" cy="1325563"/>
              <a:chOff x="2500784" y="5015435"/>
              <a:chExt cx="1444683" cy="1325563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/>
              <p:cNvCxnSpPr/>
              <p:nvPr/>
            </p:nvCxnSpPr>
            <p:spPr>
              <a:xfrm flipV="1">
                <a:off x="3217229" y="5535197"/>
                <a:ext cx="728238" cy="15130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/>
              <p:cNvCxnSpPr>
                <a:endCxn id="54" idx="6"/>
              </p:cNvCxnSpPr>
              <p:nvPr/>
            </p:nvCxnSpPr>
            <p:spPr>
              <a:xfrm flipV="1">
                <a:off x="3230303" y="5681962"/>
                <a:ext cx="702091" cy="2184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/>
              <p:nvPr/>
            </p:nvCxnSpPr>
            <p:spPr>
              <a:xfrm flipV="1">
                <a:off x="3230303" y="5461460"/>
                <a:ext cx="0" cy="242346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8761908" y="3685362"/>
            <a:ext cx="1455517" cy="2539116"/>
            <a:chOff x="8761908" y="3685362"/>
            <a:chExt cx="1455517" cy="253911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85877" y="3685362"/>
              <a:ext cx="895475" cy="880094"/>
            </a:xfrm>
            <a:prstGeom prst="rect">
              <a:avLst/>
            </a:prstGeom>
          </p:spPr>
        </p:pic>
        <p:grpSp>
          <p:nvGrpSpPr>
            <p:cNvPr id="59" name="群組 58"/>
            <p:cNvGrpSpPr/>
            <p:nvPr/>
          </p:nvGrpSpPr>
          <p:grpSpPr>
            <a:xfrm>
              <a:off x="8761908" y="4898915"/>
              <a:ext cx="1455517" cy="1325563"/>
              <a:chOff x="2500784" y="5015435"/>
              <a:chExt cx="1431610" cy="1325563"/>
            </a:xfrm>
          </p:grpSpPr>
          <p:sp>
            <p:nvSpPr>
              <p:cNvPr id="60" name="橢圓 59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61" name="直線單箭頭接點 60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/>
              <p:nvPr/>
            </p:nvCxnSpPr>
            <p:spPr>
              <a:xfrm flipV="1">
                <a:off x="3230304" y="5422853"/>
                <a:ext cx="649794" cy="2711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>
                <a:endCxn id="60" idx="6"/>
              </p:cNvCxnSpPr>
              <p:nvPr/>
            </p:nvCxnSpPr>
            <p:spPr>
              <a:xfrm>
                <a:off x="3230303" y="5681962"/>
                <a:ext cx="70209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 flipV="1">
                <a:off x="3230303" y="5369265"/>
                <a:ext cx="0" cy="334542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7" name="直線接點 76"/>
          <p:cNvCxnSpPr/>
          <p:nvPr/>
        </p:nvCxnSpPr>
        <p:spPr>
          <a:xfrm flipV="1">
            <a:off x="435851" y="3446202"/>
            <a:ext cx="9705372" cy="1149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3072194" y="2880841"/>
            <a:ext cx="44615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The first m images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群組 78"/>
          <p:cNvGrpSpPr/>
          <p:nvPr/>
        </p:nvGrpSpPr>
        <p:grpSpPr>
          <a:xfrm>
            <a:off x="345619" y="1954401"/>
            <a:ext cx="1431610" cy="2598486"/>
            <a:chOff x="386563" y="3685362"/>
            <a:chExt cx="1431610" cy="259848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66" y="3685362"/>
              <a:ext cx="938024" cy="885214"/>
            </a:xfrm>
            <a:prstGeom prst="rect">
              <a:avLst/>
            </a:prstGeom>
          </p:spPr>
        </p:pic>
        <p:grpSp>
          <p:nvGrpSpPr>
            <p:cNvPr id="31" name="群組 30"/>
            <p:cNvGrpSpPr/>
            <p:nvPr/>
          </p:nvGrpSpPr>
          <p:grpSpPr>
            <a:xfrm>
              <a:off x="386563" y="4958285"/>
              <a:ext cx="1431610" cy="1325563"/>
              <a:chOff x="2500784" y="5015435"/>
              <a:chExt cx="1431610" cy="1325563"/>
            </a:xfrm>
          </p:grpSpPr>
          <p:sp>
            <p:nvSpPr>
              <p:cNvPr id="9" name="橢圓 8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7" name="直線單箭頭接點 16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H="1" flipV="1">
                <a:off x="2578976" y="5448441"/>
                <a:ext cx="651327" cy="24552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H="1">
                <a:off x="2578976" y="5688890"/>
                <a:ext cx="651328" cy="65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 flipV="1">
                <a:off x="3230303" y="5297326"/>
                <a:ext cx="0" cy="406479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群組 79"/>
          <p:cNvGrpSpPr/>
          <p:nvPr/>
        </p:nvGrpSpPr>
        <p:grpSpPr>
          <a:xfrm>
            <a:off x="1998079" y="1956854"/>
            <a:ext cx="1431610" cy="2608602"/>
            <a:chOff x="2039023" y="3687815"/>
            <a:chExt cx="1431610" cy="260860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7626" y="3687815"/>
              <a:ext cx="956596" cy="877641"/>
            </a:xfrm>
            <a:prstGeom prst="rect">
              <a:avLst/>
            </a:prstGeom>
          </p:spPr>
        </p:pic>
        <p:grpSp>
          <p:nvGrpSpPr>
            <p:cNvPr id="32" name="群組 31"/>
            <p:cNvGrpSpPr/>
            <p:nvPr/>
          </p:nvGrpSpPr>
          <p:grpSpPr>
            <a:xfrm>
              <a:off x="2039023" y="4970854"/>
              <a:ext cx="1431610" cy="1325563"/>
              <a:chOff x="2500784" y="5015435"/>
              <a:chExt cx="1431610" cy="1325563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34" name="直線單箭頭接點 33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3230304" y="5422853"/>
                <a:ext cx="649794" cy="2711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/>
              <p:cNvCxnSpPr/>
              <p:nvPr/>
            </p:nvCxnSpPr>
            <p:spPr>
              <a:xfrm flipV="1">
                <a:off x="3230303" y="5697805"/>
                <a:ext cx="572254" cy="600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/>
              <p:nvPr/>
            </p:nvCxnSpPr>
            <p:spPr>
              <a:xfrm flipV="1">
                <a:off x="3230303" y="5297326"/>
                <a:ext cx="0" cy="406479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群組 81"/>
          <p:cNvGrpSpPr/>
          <p:nvPr/>
        </p:nvGrpSpPr>
        <p:grpSpPr>
          <a:xfrm>
            <a:off x="3650540" y="1975502"/>
            <a:ext cx="1431610" cy="2570239"/>
            <a:chOff x="3691484" y="3706463"/>
            <a:chExt cx="1431610" cy="257023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9436" y="3706463"/>
              <a:ext cx="870270" cy="858993"/>
            </a:xfrm>
            <a:prstGeom prst="rect">
              <a:avLst/>
            </a:prstGeom>
          </p:spPr>
        </p:pic>
        <p:grpSp>
          <p:nvGrpSpPr>
            <p:cNvPr id="41" name="群組 40"/>
            <p:cNvGrpSpPr/>
            <p:nvPr/>
          </p:nvGrpSpPr>
          <p:grpSpPr>
            <a:xfrm>
              <a:off x="3691484" y="4951139"/>
              <a:ext cx="1431610" cy="1325563"/>
              <a:chOff x="2500784" y="5015435"/>
              <a:chExt cx="1431610" cy="1325563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3" name="直線單箭頭接點 42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/>
              <p:nvPr/>
            </p:nvCxnSpPr>
            <p:spPr>
              <a:xfrm flipH="1" flipV="1">
                <a:off x="2522157" y="5552535"/>
                <a:ext cx="708147" cy="14142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>
                <a:endCxn id="42" idx="2"/>
              </p:cNvCxnSpPr>
              <p:nvPr/>
            </p:nvCxnSpPr>
            <p:spPr>
              <a:xfrm flipH="1" flipV="1">
                <a:off x="2500784" y="5681962"/>
                <a:ext cx="729520" cy="1407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 flipV="1">
                <a:off x="3230303" y="5401234"/>
                <a:ext cx="0" cy="302572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群組 82"/>
          <p:cNvGrpSpPr/>
          <p:nvPr/>
        </p:nvGrpSpPr>
        <p:grpSpPr>
          <a:xfrm>
            <a:off x="5330757" y="1975502"/>
            <a:ext cx="1431610" cy="2556111"/>
            <a:chOff x="5371701" y="3706463"/>
            <a:chExt cx="1431610" cy="255611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4990" y="3706463"/>
              <a:ext cx="874745" cy="858993"/>
            </a:xfrm>
            <a:prstGeom prst="rect">
              <a:avLst/>
            </a:prstGeom>
          </p:spPr>
        </p:pic>
        <p:grpSp>
          <p:nvGrpSpPr>
            <p:cNvPr id="47" name="群組 46"/>
            <p:cNvGrpSpPr/>
            <p:nvPr/>
          </p:nvGrpSpPr>
          <p:grpSpPr>
            <a:xfrm>
              <a:off x="5371701" y="4937011"/>
              <a:ext cx="1431610" cy="1325563"/>
              <a:chOff x="2500784" y="5015435"/>
              <a:chExt cx="1431610" cy="1325563"/>
            </a:xfrm>
          </p:grpSpPr>
          <p:sp>
            <p:nvSpPr>
              <p:cNvPr id="48" name="橢圓 47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9" name="直線單箭頭接點 48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/>
              <p:nvPr/>
            </p:nvCxnSpPr>
            <p:spPr>
              <a:xfrm flipH="1" flipV="1">
                <a:off x="2513724" y="5566648"/>
                <a:ext cx="708741" cy="12731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>
                <a:endCxn id="48" idx="2"/>
              </p:cNvCxnSpPr>
              <p:nvPr/>
            </p:nvCxnSpPr>
            <p:spPr>
              <a:xfrm flipH="1" flipV="1">
                <a:off x="2500784" y="5681962"/>
                <a:ext cx="715805" cy="2979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/>
              <p:cNvCxnSpPr/>
              <p:nvPr/>
            </p:nvCxnSpPr>
            <p:spPr>
              <a:xfrm flipV="1">
                <a:off x="3230303" y="5469715"/>
                <a:ext cx="0" cy="234091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群組 83"/>
          <p:cNvGrpSpPr/>
          <p:nvPr/>
        </p:nvGrpSpPr>
        <p:grpSpPr>
          <a:xfrm>
            <a:off x="7001660" y="1975502"/>
            <a:ext cx="1444683" cy="2540627"/>
            <a:chOff x="7042604" y="3706463"/>
            <a:chExt cx="1444683" cy="254062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3659" y="3706463"/>
              <a:ext cx="902970" cy="858993"/>
            </a:xfrm>
            <a:prstGeom prst="rect">
              <a:avLst/>
            </a:prstGeom>
          </p:spPr>
        </p:pic>
        <p:grpSp>
          <p:nvGrpSpPr>
            <p:cNvPr id="53" name="群組 52"/>
            <p:cNvGrpSpPr/>
            <p:nvPr/>
          </p:nvGrpSpPr>
          <p:grpSpPr>
            <a:xfrm>
              <a:off x="7042604" y="4921527"/>
              <a:ext cx="1444683" cy="1325563"/>
              <a:chOff x="2500784" y="5015435"/>
              <a:chExt cx="1444683" cy="1325563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/>
              <p:cNvCxnSpPr/>
              <p:nvPr/>
            </p:nvCxnSpPr>
            <p:spPr>
              <a:xfrm flipV="1">
                <a:off x="3217229" y="5535197"/>
                <a:ext cx="728238" cy="15130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/>
              <p:cNvCxnSpPr>
                <a:endCxn id="54" idx="6"/>
              </p:cNvCxnSpPr>
              <p:nvPr/>
            </p:nvCxnSpPr>
            <p:spPr>
              <a:xfrm flipV="1">
                <a:off x="3230303" y="5681962"/>
                <a:ext cx="702091" cy="2184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/>
              <p:nvPr/>
            </p:nvCxnSpPr>
            <p:spPr>
              <a:xfrm flipV="1">
                <a:off x="3230303" y="5461460"/>
                <a:ext cx="0" cy="242346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8720964" y="1954401"/>
            <a:ext cx="1455517" cy="2539116"/>
            <a:chOff x="8761908" y="3685362"/>
            <a:chExt cx="1455517" cy="253911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85877" y="3685362"/>
              <a:ext cx="895475" cy="880094"/>
            </a:xfrm>
            <a:prstGeom prst="rect">
              <a:avLst/>
            </a:prstGeom>
          </p:spPr>
        </p:pic>
        <p:grpSp>
          <p:nvGrpSpPr>
            <p:cNvPr id="59" name="群組 58"/>
            <p:cNvGrpSpPr/>
            <p:nvPr/>
          </p:nvGrpSpPr>
          <p:grpSpPr>
            <a:xfrm>
              <a:off x="8761908" y="4898915"/>
              <a:ext cx="1455517" cy="1325563"/>
              <a:chOff x="2500784" y="5015435"/>
              <a:chExt cx="1431610" cy="1325563"/>
            </a:xfrm>
          </p:grpSpPr>
          <p:sp>
            <p:nvSpPr>
              <p:cNvPr id="60" name="橢圓 59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61" name="直線單箭頭接點 60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/>
              <p:nvPr/>
            </p:nvCxnSpPr>
            <p:spPr>
              <a:xfrm flipV="1">
                <a:off x="3230304" y="5422853"/>
                <a:ext cx="649794" cy="27111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>
                <a:endCxn id="60" idx="6"/>
              </p:cNvCxnSpPr>
              <p:nvPr/>
            </p:nvCxnSpPr>
            <p:spPr>
              <a:xfrm>
                <a:off x="3230303" y="5681962"/>
                <a:ext cx="70209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 flipV="1">
                <a:off x="3230303" y="5369265"/>
                <a:ext cx="0" cy="334542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7" name="直線接點 76"/>
          <p:cNvCxnSpPr/>
          <p:nvPr/>
        </p:nvCxnSpPr>
        <p:spPr>
          <a:xfrm flipV="1">
            <a:off x="394907" y="1715241"/>
            <a:ext cx="9705372" cy="1149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3031250" y="1149880"/>
            <a:ext cx="44615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The first m images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4713149" y="4286087"/>
            <a:ext cx="1439231" cy="2525864"/>
            <a:chOff x="10464175" y="3689055"/>
            <a:chExt cx="1439231" cy="2525864"/>
          </a:xfrm>
        </p:grpSpPr>
        <p:grpSp>
          <p:nvGrpSpPr>
            <p:cNvPr id="78" name="群組 77"/>
            <p:cNvGrpSpPr/>
            <p:nvPr/>
          </p:nvGrpSpPr>
          <p:grpSpPr>
            <a:xfrm>
              <a:off x="10464175" y="3689055"/>
              <a:ext cx="1439231" cy="2525864"/>
              <a:chOff x="10505119" y="3698614"/>
              <a:chExt cx="1439231" cy="2525864"/>
            </a:xfrm>
          </p:grpSpPr>
          <p:grpSp>
            <p:nvGrpSpPr>
              <p:cNvPr id="88" name="群組 87"/>
              <p:cNvGrpSpPr/>
              <p:nvPr/>
            </p:nvGrpSpPr>
            <p:grpSpPr>
              <a:xfrm>
                <a:off x="10505119" y="4878451"/>
                <a:ext cx="1439231" cy="1346027"/>
                <a:chOff x="2500784" y="5015435"/>
                <a:chExt cx="1431610" cy="1325563"/>
              </a:xfrm>
            </p:grpSpPr>
            <p:cxnSp>
              <p:nvCxnSpPr>
                <p:cNvPr id="91" name="直線單箭頭接點 90"/>
                <p:cNvCxnSpPr/>
                <p:nvPr/>
              </p:nvCxnSpPr>
              <p:spPr>
                <a:xfrm flipV="1">
                  <a:off x="3230303" y="5015435"/>
                  <a:ext cx="0" cy="666527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單箭頭接點 91"/>
                <p:cNvCxnSpPr/>
                <p:nvPr/>
              </p:nvCxnSpPr>
              <p:spPr>
                <a:xfrm flipV="1">
                  <a:off x="3230303" y="5369265"/>
                  <a:ext cx="0" cy="334542"/>
                </a:xfrm>
                <a:prstGeom prst="straightConnector1">
                  <a:avLst/>
                </a:prstGeom>
                <a:ln w="57150">
                  <a:solidFill>
                    <a:srgbClr val="3F7F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93" name="橢圓 92"/>
                <p:cNvSpPr/>
                <p:nvPr/>
              </p:nvSpPr>
              <p:spPr>
                <a:xfrm>
                  <a:off x="2500784" y="5022926"/>
                  <a:ext cx="1431610" cy="1318072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cxnSp>
            <p:nvCxnSpPr>
              <p:cNvPr id="89" name="直線單箭頭接點 88"/>
              <p:cNvCxnSpPr/>
              <p:nvPr/>
            </p:nvCxnSpPr>
            <p:spPr>
              <a:xfrm>
                <a:off x="11165764" y="5565442"/>
                <a:ext cx="194310" cy="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90" name="圖片 89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2747" y="3698614"/>
                <a:ext cx="971550" cy="880094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alpha val="0"/>
                  </a:schemeClr>
                </a:solidFill>
              </a:ln>
            </p:spPr>
          </p:pic>
        </p:grpSp>
        <p:cxnSp>
          <p:nvCxnSpPr>
            <p:cNvPr id="86" name="直線單箭頭接點 85"/>
            <p:cNvCxnSpPr/>
            <p:nvPr/>
          </p:nvCxnSpPr>
          <p:spPr>
            <a:xfrm flipV="1">
              <a:off x="11183790" y="4901364"/>
              <a:ext cx="0" cy="666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 flipV="1">
              <a:off x="11183790" y="5233349"/>
              <a:ext cx="0" cy="334542"/>
            </a:xfrm>
            <a:prstGeom prst="straightConnector1">
              <a:avLst/>
            </a:prstGeom>
            <a:ln w="57150">
              <a:solidFill>
                <a:srgbClr val="3F7F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11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35846 0.333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1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32578 0.345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9" y="1729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18424 0.33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169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0.04674 0.3317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16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0.0875 0.336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168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22304 0.33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33449" y="144759"/>
            <a:ext cx="5084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How dose model bias happen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993108" y="4221893"/>
            <a:ext cx="1439231" cy="2525864"/>
            <a:chOff x="10505119" y="3698614"/>
            <a:chExt cx="1439231" cy="2525864"/>
          </a:xfrm>
        </p:grpSpPr>
        <p:pic>
          <p:nvPicPr>
            <p:cNvPr id="66" name="圖片 65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2747" y="3698614"/>
              <a:ext cx="971550" cy="88009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alpha val="0"/>
                </a:schemeClr>
              </a:solidFill>
            </a:ln>
          </p:spPr>
        </p:pic>
        <p:grpSp>
          <p:nvGrpSpPr>
            <p:cNvPr id="67" name="群組 66"/>
            <p:cNvGrpSpPr/>
            <p:nvPr/>
          </p:nvGrpSpPr>
          <p:grpSpPr>
            <a:xfrm>
              <a:off x="10505119" y="4878451"/>
              <a:ext cx="1439231" cy="1346027"/>
              <a:chOff x="2500784" y="5015435"/>
              <a:chExt cx="1431610" cy="1325563"/>
            </a:xfrm>
          </p:grpSpPr>
          <p:sp>
            <p:nvSpPr>
              <p:cNvPr id="68" name="橢圓 67"/>
              <p:cNvSpPr/>
              <p:nvPr/>
            </p:nvSpPr>
            <p:spPr>
              <a:xfrm>
                <a:off x="2500784" y="5022926"/>
                <a:ext cx="1431610" cy="1318072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69" name="直線單箭頭接點 68"/>
              <p:cNvCxnSpPr/>
              <p:nvPr/>
            </p:nvCxnSpPr>
            <p:spPr>
              <a:xfrm flipV="1">
                <a:off x="3230303" y="5015435"/>
                <a:ext cx="0" cy="6665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/>
              <p:cNvCxnSpPr/>
              <p:nvPr/>
            </p:nvCxnSpPr>
            <p:spPr>
              <a:xfrm flipV="1">
                <a:off x="3230303" y="5369265"/>
                <a:ext cx="0" cy="334542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線單箭頭接點 17"/>
            <p:cNvCxnSpPr/>
            <p:nvPr/>
          </p:nvCxnSpPr>
          <p:spPr>
            <a:xfrm>
              <a:off x="11165764" y="5565442"/>
              <a:ext cx="194310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5" name="矩形 64"/>
          <p:cNvSpPr/>
          <p:nvPr/>
        </p:nvSpPr>
        <p:spPr>
          <a:xfrm>
            <a:off x="1153335" y="1943209"/>
            <a:ext cx="841929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</a:rPr>
              <a:t>Question is</a:t>
            </a:r>
          </a:p>
          <a:p>
            <a:endParaRPr lang="en-US" altLang="zh-TW" sz="2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4">
                    <a:lumMod val="50000"/>
                  </a:schemeClr>
                </a:solidFill>
              </a:rPr>
              <a:t>       When </a:t>
            </a:r>
            <a:r>
              <a:rPr lang="en-US" altLang="zh-TW" sz="3200" dirty="0">
                <a:solidFill>
                  <a:schemeClr val="accent4">
                    <a:lumMod val="50000"/>
                  </a:schemeClr>
                </a:solidFill>
              </a:rPr>
              <a:t>we average images, </a:t>
            </a:r>
            <a:endParaRPr lang="en-US" altLang="zh-TW" sz="32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4">
                    <a:lumMod val="50000"/>
                  </a:schemeClr>
                </a:solidFill>
              </a:rPr>
              <a:t>       does the average </a:t>
            </a:r>
            <a:r>
              <a:rPr lang="en-US" altLang="zh-TW" sz="3200" dirty="0">
                <a:solidFill>
                  <a:schemeClr val="accent4">
                    <a:lumMod val="50000"/>
                  </a:schemeClr>
                </a:solidFill>
              </a:rPr>
              <a:t>red vector </a:t>
            </a:r>
            <a:r>
              <a:rPr lang="en-US" altLang="zh-TW" sz="3200" dirty="0" smtClean="0">
                <a:solidFill>
                  <a:schemeClr val="accent4">
                    <a:lumMod val="50000"/>
                  </a:schemeClr>
                </a:solidFill>
              </a:rPr>
              <a:t>always get small?</a:t>
            </a:r>
            <a:endParaRPr lang="zh-TW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14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75" y="1981945"/>
            <a:ext cx="9867969" cy="37599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0306" y="831377"/>
            <a:ext cx="26625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Our work: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7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1" y="591036"/>
            <a:ext cx="11647994" cy="58115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591" y="6256"/>
            <a:ext cx="16570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Notation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5" y="1749509"/>
            <a:ext cx="9572267" cy="34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10" y="3128840"/>
            <a:ext cx="2820266" cy="8384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869"/>
            <a:ext cx="12002127" cy="1864534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8624937" y="3521123"/>
            <a:ext cx="3248616" cy="2958532"/>
            <a:chOff x="7260160" y="2193063"/>
            <a:chExt cx="4589985" cy="4354830"/>
          </a:xfrm>
        </p:grpSpPr>
        <p:sp>
          <p:nvSpPr>
            <p:cNvPr id="7" name="橢圓 6"/>
            <p:cNvSpPr/>
            <p:nvPr/>
          </p:nvSpPr>
          <p:spPr>
            <a:xfrm>
              <a:off x="7260161" y="2193063"/>
              <a:ext cx="4503420" cy="435483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9511873" y="2218016"/>
              <a:ext cx="0" cy="2057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9511873" y="4035386"/>
              <a:ext cx="2160268" cy="24003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H="1" flipV="1">
              <a:off x="7305881" y="4086455"/>
              <a:ext cx="2205992" cy="18896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/>
            <p:nvPr/>
          </p:nvCxnSpPr>
          <p:spPr>
            <a:xfrm flipH="1" flipV="1">
              <a:off x="7305882" y="3893425"/>
              <a:ext cx="2205992" cy="38606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 flipH="1" flipV="1">
              <a:off x="7260162" y="4275416"/>
              <a:ext cx="2251711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V="1">
              <a:off x="9511873" y="4235963"/>
              <a:ext cx="2205991" cy="435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7" name="群組 16"/>
            <p:cNvGrpSpPr/>
            <p:nvPr/>
          </p:nvGrpSpPr>
          <p:grpSpPr>
            <a:xfrm>
              <a:off x="7260160" y="4322862"/>
              <a:ext cx="4434843" cy="618641"/>
              <a:chOff x="3497577" y="4322266"/>
              <a:chExt cx="4434843" cy="618641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3497577" y="4322266"/>
                <a:ext cx="4434843" cy="11257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9" name="圖片 1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1637" y="4595307"/>
                <a:ext cx="915199" cy="345600"/>
              </a:xfrm>
              <a:prstGeom prst="rect">
                <a:avLst/>
              </a:prstGeom>
            </p:spPr>
          </p:pic>
        </p:grpSp>
        <p:grpSp>
          <p:nvGrpSpPr>
            <p:cNvPr id="20" name="群組 19"/>
            <p:cNvGrpSpPr/>
            <p:nvPr/>
          </p:nvGrpSpPr>
          <p:grpSpPr>
            <a:xfrm>
              <a:off x="7305881" y="3501854"/>
              <a:ext cx="4319588" cy="801559"/>
              <a:chOff x="3543298" y="3501258"/>
              <a:chExt cx="4319588" cy="801559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 flipV="1">
                <a:off x="5750242" y="3785438"/>
                <a:ext cx="1" cy="517379"/>
              </a:xfrm>
              <a:prstGeom prst="straightConnector1">
                <a:avLst/>
              </a:prstGeom>
              <a:ln w="57150">
                <a:solidFill>
                  <a:srgbClr val="3F7F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2" name="群組 21"/>
              <p:cNvGrpSpPr/>
              <p:nvPr/>
            </p:nvGrpSpPr>
            <p:grpSpPr>
              <a:xfrm>
                <a:off x="3543298" y="3501258"/>
                <a:ext cx="4319588" cy="712059"/>
                <a:chOff x="3543298" y="3501258"/>
                <a:chExt cx="4319588" cy="712059"/>
              </a:xfrm>
            </p:grpSpPr>
            <p:grpSp>
              <p:nvGrpSpPr>
                <p:cNvPr id="23" name="群組 22"/>
                <p:cNvGrpSpPr/>
                <p:nvPr/>
              </p:nvGrpSpPr>
              <p:grpSpPr>
                <a:xfrm>
                  <a:off x="3543298" y="3892829"/>
                  <a:ext cx="4319588" cy="320488"/>
                  <a:chOff x="3543298" y="3892829"/>
                  <a:chExt cx="4319588" cy="320488"/>
                </a:xfrm>
              </p:grpSpPr>
              <p:cxnSp>
                <p:nvCxnSpPr>
                  <p:cNvPr id="25" name="直線單箭頭接點 24"/>
                  <p:cNvCxnSpPr/>
                  <p:nvPr/>
                </p:nvCxnSpPr>
                <p:spPr>
                  <a:xfrm>
                    <a:off x="3543298" y="3892829"/>
                    <a:ext cx="2131697" cy="0"/>
                  </a:xfrm>
                  <a:prstGeom prst="straightConnector1">
                    <a:avLst/>
                  </a:prstGeom>
                  <a:ln>
                    <a:solidFill>
                      <a:srgbClr val="3F7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線單箭頭接點 25"/>
                  <p:cNvCxnSpPr/>
                  <p:nvPr/>
                </p:nvCxnSpPr>
                <p:spPr>
                  <a:xfrm>
                    <a:off x="3571873" y="4085859"/>
                    <a:ext cx="2103122" cy="0"/>
                  </a:xfrm>
                  <a:prstGeom prst="straightConnector1">
                    <a:avLst/>
                  </a:prstGeom>
                  <a:ln>
                    <a:solidFill>
                      <a:srgbClr val="3F7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線單箭頭接點 26"/>
                  <p:cNvCxnSpPr/>
                  <p:nvPr/>
                </p:nvCxnSpPr>
                <p:spPr>
                  <a:xfrm flipH="1">
                    <a:off x="5823586" y="4031713"/>
                    <a:ext cx="2021203" cy="10625"/>
                  </a:xfrm>
                  <a:prstGeom prst="straightConnector1">
                    <a:avLst/>
                  </a:prstGeom>
                  <a:ln>
                    <a:solidFill>
                      <a:srgbClr val="3F7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線單箭頭接點 27"/>
                  <p:cNvCxnSpPr/>
                  <p:nvPr/>
                </p:nvCxnSpPr>
                <p:spPr>
                  <a:xfrm flipH="1">
                    <a:off x="5841683" y="4202692"/>
                    <a:ext cx="2021203" cy="10625"/>
                  </a:xfrm>
                  <a:prstGeom prst="straightConnector1">
                    <a:avLst/>
                  </a:prstGeom>
                  <a:ln>
                    <a:solidFill>
                      <a:srgbClr val="3F7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4" name="圖片 2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6944" y="3501258"/>
                  <a:ext cx="983465" cy="35626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" name="群組 28"/>
            <p:cNvGrpSpPr>
              <a:grpSpLocks noChangeAspect="1"/>
            </p:cNvGrpSpPr>
            <p:nvPr/>
          </p:nvGrpSpPr>
          <p:grpSpPr>
            <a:xfrm>
              <a:off x="9701819" y="5485913"/>
              <a:ext cx="2148326" cy="502007"/>
              <a:chOff x="461503" y="2746251"/>
              <a:chExt cx="4296652" cy="1004015"/>
            </a:xfrm>
          </p:grpSpPr>
          <p:cxnSp>
            <p:nvCxnSpPr>
              <p:cNvPr id="30" name="直線單箭頭接點 29"/>
              <p:cNvCxnSpPr/>
              <p:nvPr/>
            </p:nvCxnSpPr>
            <p:spPr>
              <a:xfrm flipH="1">
                <a:off x="461503" y="2877875"/>
                <a:ext cx="588886" cy="311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 flipH="1">
                <a:off x="461503" y="3595440"/>
                <a:ext cx="588886" cy="311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32" name="圖片 3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090" y="2746251"/>
                <a:ext cx="3441065" cy="10040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99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10" y="3128840"/>
            <a:ext cx="2820266" cy="8384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869"/>
            <a:ext cx="12002127" cy="1864534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93" y="6147874"/>
            <a:ext cx="8132261" cy="4288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91" y="4905976"/>
            <a:ext cx="8648521" cy="6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4" y="5711215"/>
            <a:ext cx="3909667" cy="923176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66" y="448383"/>
            <a:ext cx="3240529" cy="8512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44" y="433790"/>
            <a:ext cx="2756264" cy="8512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81" y="706015"/>
            <a:ext cx="548266" cy="2496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27" y="2699481"/>
            <a:ext cx="2732249" cy="938183"/>
          </a:xfrm>
          <a:prstGeom prst="rect">
            <a:avLst/>
          </a:prstGeom>
        </p:spPr>
      </p:pic>
      <p:cxnSp>
        <p:nvCxnSpPr>
          <p:cNvPr id="36" name="直線接點 35"/>
          <p:cNvCxnSpPr/>
          <p:nvPr/>
        </p:nvCxnSpPr>
        <p:spPr>
          <a:xfrm>
            <a:off x="2361063" y="3108210"/>
            <a:ext cx="3768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6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00261 0.2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2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40117 0.4053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5" y="20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801210" y="4462946"/>
            <a:ext cx="55641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Alignment using </a:t>
            </a:r>
          </a:p>
          <a:p>
            <a:pPr algn="ctr"/>
            <a:r>
              <a:rPr lang="en-US" altLang="zh-TW" sz="2800" b="0" cap="none" spc="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Cross correlation(CC)</a:t>
            </a:r>
            <a:endParaRPr lang="zh-TW" altLang="en-US" sz="2800" b="0" cap="none" spc="0" dirty="0">
              <a:ln w="0"/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084497" y="2862931"/>
            <a:ext cx="2997576" cy="1561233"/>
            <a:chOff x="4903394" y="830054"/>
            <a:chExt cx="2997576" cy="1561233"/>
          </a:xfrm>
        </p:grpSpPr>
        <p:sp>
          <p:nvSpPr>
            <p:cNvPr id="46" name="文字方塊 45"/>
            <p:cNvSpPr txBox="1"/>
            <p:nvPr/>
          </p:nvSpPr>
          <p:spPr>
            <a:xfrm>
              <a:off x="4903394" y="830054"/>
              <a:ext cx="2997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/>
                <a:t>Reference image</a:t>
              </a:r>
              <a:endParaRPr lang="zh-TW" altLang="en-US" sz="3200"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2711" y="1441540"/>
              <a:ext cx="938574" cy="949747"/>
            </a:xfrm>
            <a:prstGeom prst="rect">
              <a:avLst/>
            </a:prstGeom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79" y="3853833"/>
            <a:ext cx="933580" cy="8954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4" y="4800512"/>
            <a:ext cx="933580" cy="895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973" y="3643549"/>
            <a:ext cx="1019317" cy="9335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550" y="4586505"/>
            <a:ext cx="943107" cy="92405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2078" y="3988221"/>
            <a:ext cx="943107" cy="92405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022" y="5166978"/>
            <a:ext cx="943107" cy="92405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422" y="4687406"/>
            <a:ext cx="943107" cy="924054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161094" y="2978821"/>
            <a:ext cx="389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1,000 Random </a:t>
            </a:r>
            <a:r>
              <a:rPr lang="en-US" altLang="zh-TW" sz="3200" dirty="0" smtClean="0"/>
              <a:t>images</a:t>
            </a:r>
            <a:endParaRPr lang="zh-TW" altLang="en-US" sz="32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203" y="4092583"/>
            <a:ext cx="947983" cy="95594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233924" y="3351161"/>
            <a:ext cx="287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Average image</a:t>
            </a:r>
            <a:endParaRPr lang="zh-TW" altLang="en-US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93436" y="207939"/>
            <a:ext cx="1125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Model Bias Experiment 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4395060" y="2646472"/>
            <a:ext cx="4331870" cy="3444560"/>
            <a:chOff x="4397829" y="1731718"/>
            <a:chExt cx="4331870" cy="3444560"/>
          </a:xfrm>
        </p:grpSpPr>
        <p:sp>
          <p:nvSpPr>
            <p:cNvPr id="14" name="矩形 13"/>
            <p:cNvSpPr/>
            <p:nvPr/>
          </p:nvSpPr>
          <p:spPr>
            <a:xfrm>
              <a:off x="4399169" y="1731718"/>
              <a:ext cx="135019" cy="3431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6512600" y="3007479"/>
              <a:ext cx="146910" cy="41906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588516" y="1731719"/>
              <a:ext cx="141183" cy="3431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6419718" y="-290171"/>
              <a:ext cx="146910" cy="41906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16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17878 0.02107 C 0.21589 0.02593 0.27188 0.02871 0.3306 0.02871 C 0.39727 0.02871 0.45079 0.02593 0.4879 0.02107 L 0.66693 -4.07407E-6 " pathEditMode="relative" rAng="0" ptsTypes="AAAAA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46" y="143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5093 L 0.16342 0.06944 C 0.19753 0.09676 0.24883 0.11226 0.30261 0.11226 C 0.36368 0.11226 0.41263 0.09676 0.44675 0.06944 L 0.61055 -0.05093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21" y="814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13472 L 0.19388 0.0051 C 0.23411 0.03681 0.29479 0.05394 0.35833 0.05394 C 0.43073 0.05394 0.48867 0.03681 0.52891 0.0051 L 0.72305 -0.13472 " pathEditMode="relative" rAng="0" ptsTypes="AAAAA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46" y="942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7269 L 0.2086 0.02129 C 0.25209 0.04236 0.31732 0.05393 0.38581 0.05393 C 0.46367 0.05393 0.52604 0.04236 0.56953 0.02129 L 0.77839 -0.07269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19" y="631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21432 0.03241 C 0.25899 0.04005 0.32604 0.04491 0.39649 0.04491 C 0.47656 0.04491 0.54076 0.04005 0.58529 0.03241 L 0.80013 -4.81481E-6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0" y="224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7754 L 0.19557 0.05995 C 0.23632 0.05601 0.29752 0.05393 0.36172 0.05393 C 0.43476 0.05393 0.49323 0.05601 0.53398 0.05995 L 0.72981 0.07754 " pathEditMode="relative" rAng="0" ptsTypes="AAA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84" y="-11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4768 L 0.18399 0.02755 C 0.22227 0.04468 0.27982 0.05394 0.34024 0.05394 C 0.40886 0.05394 0.4638 0.04468 0.50209 0.02755 L 0.6862 -0.04768 " pathEditMode="relative" rAng="0" ptsTypes="AAAA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7" grpId="0"/>
      <p:bldP spid="47" grpId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761" y="3423875"/>
            <a:ext cx="3163751" cy="8794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973086" y="4580527"/>
            <a:ext cx="38331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dirty="0" smtClean="0">
                <a:ln w="0"/>
                <a:solidFill>
                  <a:srgbClr val="FF0000"/>
                </a:solidFill>
              </a:rPr>
              <a:t>Model bias!!!!!!</a:t>
            </a:r>
            <a:endParaRPr lang="zh-TW" altLang="en-US" sz="4400" b="0" cap="none" spc="0" dirty="0">
              <a:ln w="0"/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18" y="1042273"/>
            <a:ext cx="4037239" cy="9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94881" y="2758094"/>
            <a:ext cx="45779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dirty="0">
                <a:ln w="0"/>
                <a:solidFill>
                  <a:schemeClr val="accent4">
                    <a:lumMod val="50000"/>
                  </a:schemeClr>
                </a:solidFill>
              </a:rPr>
              <a:t>Asymptotic Theory</a:t>
            </a:r>
            <a:endParaRPr lang="zh-TW" altLang="en-US" sz="4400" dirty="0">
              <a:ln w="0"/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5340F2-61B1-E648-8D0E-0FA141028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07" y="2672332"/>
            <a:ext cx="957351" cy="9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1153335" y="1943209"/>
            <a:ext cx="317106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</a:rPr>
              <a:t>Model bias measure:</a:t>
            </a:r>
          </a:p>
          <a:p>
            <a:endParaRPr lang="en-US" altLang="zh-TW" sz="2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4">
                    <a:lumMod val="50000"/>
                  </a:schemeClr>
                </a:solidFill>
              </a:rPr>
              <a:t>       </a:t>
            </a:r>
            <a:endParaRPr lang="zh-TW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47" y="3710201"/>
            <a:ext cx="8330669" cy="72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4" y="1269052"/>
            <a:ext cx="10590470" cy="46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4447859" y="1204250"/>
            <a:ext cx="4614862" cy="1407769"/>
            <a:chOff x="3077119" y="425682"/>
            <a:chExt cx="4614862" cy="1407769"/>
          </a:xfrm>
        </p:grpSpPr>
        <p:sp>
          <p:nvSpPr>
            <p:cNvPr id="46" name="文字方塊 45"/>
            <p:cNvSpPr txBox="1"/>
            <p:nvPr/>
          </p:nvSpPr>
          <p:spPr>
            <a:xfrm>
              <a:off x="3077119" y="1248676"/>
              <a:ext cx="4614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/>
                <a:t>Reference </a:t>
              </a:r>
              <a:r>
                <a:rPr lang="en-US" altLang="zh-TW" sz="3200" dirty="0" smtClean="0"/>
                <a:t>image </a:t>
              </a:r>
              <a:r>
                <a:rPr lang="en-US" altLang="zh-TW" sz="1400" dirty="0" smtClean="0"/>
                <a:t>(1</a:t>
              </a:r>
              <a:r>
                <a:rPr lang="en-US" altLang="zh-TW" sz="1400" dirty="0" smtClean="0"/>
                <a:t>00 x 100)</a:t>
              </a:r>
              <a:endParaRPr lang="zh-TW" altLang="en-US" sz="3200"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3716" y="425682"/>
              <a:ext cx="938574" cy="949747"/>
            </a:xfrm>
            <a:prstGeom prst="rect">
              <a:avLst/>
            </a:prstGeom>
          </p:spPr>
        </p:pic>
      </p:grpSp>
      <p:grpSp>
        <p:nvGrpSpPr>
          <p:cNvPr id="39" name="群組 38"/>
          <p:cNvGrpSpPr>
            <a:grpSpLocks noChangeAspect="1"/>
          </p:cNvGrpSpPr>
          <p:nvPr/>
        </p:nvGrpSpPr>
        <p:grpSpPr>
          <a:xfrm>
            <a:off x="228783" y="3487078"/>
            <a:ext cx="4753719" cy="3132805"/>
            <a:chOff x="-128468" y="4175029"/>
            <a:chExt cx="4546904" cy="3537006"/>
          </a:xfrm>
        </p:grpSpPr>
        <p:sp>
          <p:nvSpPr>
            <p:cNvPr id="47" name="文字方塊 46"/>
            <p:cNvSpPr txBox="1"/>
            <p:nvPr/>
          </p:nvSpPr>
          <p:spPr>
            <a:xfrm>
              <a:off x="-128468" y="6495832"/>
              <a:ext cx="4546904" cy="121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/>
                <a:t>2,000,000 Random </a:t>
              </a:r>
              <a:r>
                <a:rPr lang="en-US" altLang="zh-TW" sz="3200" dirty="0" smtClean="0"/>
                <a:t>images</a:t>
              </a:r>
              <a:endParaRPr lang="zh-TW" altLang="en-US" sz="3200" dirty="0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532" y="4385313"/>
              <a:ext cx="933580" cy="8954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157" y="5331992"/>
              <a:ext cx="933580" cy="895475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3326" y="4175029"/>
              <a:ext cx="1019317" cy="93358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69903" y="5117985"/>
              <a:ext cx="943107" cy="924054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73431" y="4519701"/>
              <a:ext cx="943107" cy="924054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375" y="5698458"/>
              <a:ext cx="943107" cy="924054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77775" y="5218886"/>
              <a:ext cx="943107" cy="924054"/>
            </a:xfrm>
            <a:prstGeom prst="rect">
              <a:avLst/>
            </a:prstGeom>
          </p:spPr>
        </p:pic>
      </p:grpSp>
      <p:grpSp>
        <p:nvGrpSpPr>
          <p:cNvPr id="15" name="群組 14"/>
          <p:cNvGrpSpPr/>
          <p:nvPr/>
        </p:nvGrpSpPr>
        <p:grpSpPr>
          <a:xfrm>
            <a:off x="8458110" y="4217143"/>
            <a:ext cx="4468629" cy="1705458"/>
            <a:chOff x="8836713" y="4516853"/>
            <a:chExt cx="4468629" cy="1705458"/>
          </a:xfrm>
        </p:grpSpPr>
        <p:grpSp>
          <p:nvGrpSpPr>
            <p:cNvPr id="29" name="群組 28"/>
            <p:cNvGrpSpPr/>
            <p:nvPr/>
          </p:nvGrpSpPr>
          <p:grpSpPr>
            <a:xfrm>
              <a:off x="8993988" y="4516853"/>
              <a:ext cx="2772102" cy="1288087"/>
              <a:chOff x="6408381" y="4418878"/>
              <a:chExt cx="3531489" cy="1781310"/>
            </a:xfrm>
          </p:grpSpPr>
          <p:pic>
            <p:nvPicPr>
              <p:cNvPr id="30" name="圖片 29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08381" y="4418878"/>
                <a:ext cx="1620000" cy="158096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8168937" y="5476621"/>
                <a:ext cx="1770933" cy="723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>
                    <a:solidFill>
                      <a:schemeClr val="accent4">
                        <a:lumMod val="50000"/>
                      </a:schemeClr>
                    </a:solidFill>
                  </a:rPr>
                  <a:t>CC: </a:t>
                </a:r>
                <a:r>
                  <a:rPr lang="en-US" altLang="zh-TW" sz="2800" dirty="0">
                    <a:solidFill>
                      <a:schemeClr val="accent4">
                        <a:lumMod val="50000"/>
                      </a:schemeClr>
                    </a:solidFill>
                  </a:rPr>
                  <a:t>665</a:t>
                </a:r>
                <a:endParaRPr lang="zh-TW" altLang="en-US" sz="28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0" name="文字方塊 49"/>
            <p:cNvSpPr txBox="1"/>
            <p:nvPr/>
          </p:nvSpPr>
          <p:spPr>
            <a:xfrm>
              <a:off x="8836713" y="5637536"/>
              <a:ext cx="4468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/>
                <a:t>Average image</a:t>
              </a:r>
              <a:endParaRPr lang="zh-TW" altLang="en-US" sz="3200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3439710" y="2881629"/>
            <a:ext cx="5829300" cy="1009610"/>
            <a:chOff x="3439710" y="2881629"/>
            <a:chExt cx="5829300" cy="1009610"/>
          </a:xfrm>
        </p:grpSpPr>
        <p:sp>
          <p:nvSpPr>
            <p:cNvPr id="32" name="迴轉箭號 31"/>
            <p:cNvSpPr/>
            <p:nvPr/>
          </p:nvSpPr>
          <p:spPr>
            <a:xfrm>
              <a:off x="3439710" y="2881629"/>
              <a:ext cx="5829300" cy="1009610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984386" y="3176122"/>
              <a:ext cx="482856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Cross </a:t>
              </a:r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correlation (CC) function 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27894" y="364450"/>
            <a:ext cx="4939988" cy="4367052"/>
            <a:chOff x="249489" y="251386"/>
            <a:chExt cx="4939988" cy="4367052"/>
          </a:xfrm>
        </p:grpSpPr>
        <p:sp>
          <p:nvSpPr>
            <p:cNvPr id="19" name="文字方塊 18"/>
            <p:cNvSpPr txBox="1"/>
            <p:nvPr/>
          </p:nvSpPr>
          <p:spPr>
            <a:xfrm>
              <a:off x="249489" y="251386"/>
              <a:ext cx="4923011" cy="52322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chemeClr val="accent4">
                      <a:lumMod val="50000"/>
                    </a:schemeClr>
                  </a:solidFill>
                </a:rPr>
                <a:t>Our </a:t>
              </a:r>
              <a:r>
                <a:rPr lang="en-US" altLang="zh-TW" sz="2800" dirty="0">
                  <a:solidFill>
                    <a:schemeClr val="accent4">
                      <a:lumMod val="50000"/>
                    </a:schemeClr>
                  </a:solidFill>
                </a:rPr>
                <a:t>estimation</a:t>
              </a:r>
              <a:endParaRPr lang="zh-TW" altLang="en-US" sz="2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66464" y="790530"/>
              <a:ext cx="4923013" cy="3827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pic>
          <p:nvPicPr>
            <p:cNvPr id="23" name="圖片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66" y="3041288"/>
              <a:ext cx="3991460" cy="1401601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615" y="835793"/>
              <a:ext cx="2216531" cy="302933"/>
            </a:xfrm>
            <a:prstGeom prst="rect">
              <a:avLst/>
            </a:prstGeom>
          </p:spPr>
        </p:pic>
        <p:pic>
          <p:nvPicPr>
            <p:cNvPr id="37" name="圖片 3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615" y="1266248"/>
              <a:ext cx="1691732" cy="307200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615" y="2185220"/>
              <a:ext cx="3756797" cy="838400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18" y="1730809"/>
              <a:ext cx="1292799" cy="2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8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1153335" y="1943209"/>
            <a:ext cx="279589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</a:rPr>
              <a:t>Convergence rate:</a:t>
            </a:r>
          </a:p>
          <a:p>
            <a:endParaRPr lang="en-US" altLang="zh-TW" sz="2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4">
                    <a:lumMod val="50000"/>
                  </a:schemeClr>
                </a:solidFill>
              </a:rPr>
              <a:t>       </a:t>
            </a:r>
            <a:endParaRPr lang="zh-TW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66" y="3198747"/>
            <a:ext cx="8388267" cy="9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8" y="1996963"/>
            <a:ext cx="10599717" cy="27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7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59462" y="0"/>
            <a:ext cx="4842890" cy="749262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93457" y="347138"/>
            <a:ext cx="48125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Statistical</a:t>
            </a:r>
            <a:r>
              <a:rPr lang="zh-TW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and physical meaning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393457" y="1405193"/>
            <a:ext cx="10972684" cy="849066"/>
            <a:chOff x="393457" y="1405193"/>
            <a:chExt cx="10972684" cy="849066"/>
          </a:xfrm>
        </p:grpSpPr>
        <p:pic>
          <p:nvPicPr>
            <p:cNvPr id="14" name="圖片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57" y="1405193"/>
              <a:ext cx="4019202" cy="849066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9594376" y="1570505"/>
              <a:ext cx="1771765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2800" dirty="0" smtClean="0">
                  <a:ln w="0"/>
                  <a:solidFill>
                    <a:schemeClr val="accent4">
                      <a:lumMod val="75000"/>
                    </a:schemeClr>
                  </a:solidFill>
                </a:rPr>
                <a:t>pure noise</a:t>
              </a:r>
              <a:endParaRPr lang="zh-TW" altLang="en-US" sz="2800" b="0" cap="none" spc="0" dirty="0">
                <a:ln w="0"/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93457" y="2641619"/>
            <a:ext cx="11707597" cy="868266"/>
            <a:chOff x="393457" y="2641619"/>
            <a:chExt cx="11707597" cy="868266"/>
          </a:xfrm>
        </p:grpSpPr>
        <p:pic>
          <p:nvPicPr>
            <p:cNvPr id="15" name="圖片 1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57" y="2641619"/>
              <a:ext cx="4846935" cy="868266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8859462" y="2755532"/>
              <a:ext cx="324159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800" dirty="0" smtClean="0">
                  <a:ln w="0"/>
                  <a:solidFill>
                    <a:schemeClr val="accent4">
                      <a:lumMod val="75000"/>
                    </a:schemeClr>
                  </a:solidFill>
                </a:rPr>
                <a:t>asymptotic </a:t>
              </a:r>
              <a:r>
                <a:rPr lang="en-US" altLang="zh-TW" sz="2800" dirty="0" smtClean="0">
                  <a:ln w="0"/>
                  <a:solidFill>
                    <a:schemeClr val="accent4">
                      <a:lumMod val="75000"/>
                    </a:schemeClr>
                  </a:solidFill>
                </a:rPr>
                <a:t>normality</a:t>
              </a:r>
              <a:endParaRPr lang="zh-TW" altLang="en-US" sz="2800" b="0" cap="none" spc="0" dirty="0">
                <a:ln w="0"/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393457" y="4111664"/>
            <a:ext cx="11707597" cy="721066"/>
            <a:chOff x="393457" y="4111664"/>
            <a:chExt cx="11707597" cy="721066"/>
          </a:xfrm>
        </p:grpSpPr>
        <p:pic>
          <p:nvPicPr>
            <p:cNvPr id="16" name="圖片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57" y="4111664"/>
              <a:ext cx="8330669" cy="721066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9069455" y="4237971"/>
              <a:ext cx="303159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800" b="0" cap="none" spc="0" dirty="0" smtClean="0">
                  <a:ln w="0"/>
                  <a:solidFill>
                    <a:schemeClr val="accent4">
                      <a:lumMod val="75000"/>
                    </a:schemeClr>
                  </a:solidFill>
                </a:rPr>
                <a:t>model bias measure</a:t>
              </a:r>
              <a:endParaRPr lang="zh-TW" altLang="en-US" sz="2800" b="0" cap="none" spc="0" dirty="0">
                <a:ln w="0"/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93457" y="5495930"/>
            <a:ext cx="11540050" cy="962133"/>
            <a:chOff x="393457" y="5495930"/>
            <a:chExt cx="11540050" cy="962133"/>
          </a:xfrm>
        </p:grpSpPr>
        <p:pic>
          <p:nvPicPr>
            <p:cNvPr id="17" name="圖片 1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57" y="5495930"/>
              <a:ext cx="8388267" cy="962133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9237000" y="5763351"/>
              <a:ext cx="269650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800" dirty="0" smtClean="0">
                  <a:ln w="0"/>
                  <a:solidFill>
                    <a:schemeClr val="accent4">
                      <a:lumMod val="75000"/>
                    </a:schemeClr>
                  </a:solidFill>
                </a:rPr>
                <a:t>Convergence rate</a:t>
              </a:r>
              <a:endParaRPr lang="zh-TW" altLang="en-US" sz="2800" b="0" cap="none" spc="0" dirty="0">
                <a:ln w="0"/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12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0" y="1349265"/>
            <a:ext cx="11421868" cy="51669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0185" y="436283"/>
            <a:ext cx="50962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</a:rPr>
              <a:t>Cross Correlation </a:t>
            </a:r>
            <a:r>
              <a:rPr lang="en-US" altLang="zh-TW" sz="2800" dirty="0">
                <a:solidFill>
                  <a:schemeClr val="accent5">
                    <a:lumMod val="75000"/>
                  </a:schemeClr>
                </a:solidFill>
              </a:rPr>
              <a:t>Decomposition 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94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57" y="2672055"/>
            <a:ext cx="1858133" cy="797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41" y="2786975"/>
            <a:ext cx="2026667" cy="7978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08" y="2672055"/>
            <a:ext cx="1948572" cy="137238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039308" y="109619"/>
            <a:ext cx="1774305" cy="1419368"/>
            <a:chOff x="4562934" y="598199"/>
            <a:chExt cx="1774305" cy="1419368"/>
          </a:xfrm>
        </p:grpSpPr>
        <p:sp>
          <p:nvSpPr>
            <p:cNvPr id="4" name="矩形 3"/>
            <p:cNvSpPr/>
            <p:nvPr/>
          </p:nvSpPr>
          <p:spPr>
            <a:xfrm>
              <a:off x="4562934" y="598199"/>
              <a:ext cx="1774305" cy="141936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687" y="908950"/>
              <a:ext cx="1100800" cy="797867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1883390" y="1946600"/>
            <a:ext cx="8366078" cy="616424"/>
            <a:chOff x="1883390" y="2328737"/>
            <a:chExt cx="8366078" cy="616424"/>
          </a:xfrm>
        </p:grpSpPr>
        <p:cxnSp>
          <p:nvCxnSpPr>
            <p:cNvPr id="9" name="直線接點 8"/>
            <p:cNvCxnSpPr/>
            <p:nvPr/>
          </p:nvCxnSpPr>
          <p:spPr>
            <a:xfrm>
              <a:off x="1897037" y="2328737"/>
              <a:ext cx="0" cy="600502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V="1">
              <a:off x="1883390" y="2328737"/>
              <a:ext cx="8366078" cy="15922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10249468" y="2344659"/>
              <a:ext cx="0" cy="600502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線接點 35"/>
          <p:cNvCxnSpPr/>
          <p:nvPr/>
        </p:nvCxnSpPr>
        <p:spPr>
          <a:xfrm>
            <a:off x="5916144" y="1547579"/>
            <a:ext cx="0" cy="1015445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1897037" y="3880342"/>
            <a:ext cx="3163" cy="598225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群組 29"/>
          <p:cNvGrpSpPr/>
          <p:nvPr/>
        </p:nvGrpSpPr>
        <p:grpSpPr>
          <a:xfrm>
            <a:off x="965828" y="4462163"/>
            <a:ext cx="3311357" cy="678187"/>
            <a:chOff x="965828" y="4462163"/>
            <a:chExt cx="3311357" cy="678187"/>
          </a:xfrm>
        </p:grpSpPr>
        <p:cxnSp>
          <p:nvCxnSpPr>
            <p:cNvPr id="39" name="直線接點 38"/>
            <p:cNvCxnSpPr/>
            <p:nvPr/>
          </p:nvCxnSpPr>
          <p:spPr>
            <a:xfrm>
              <a:off x="965828" y="4518548"/>
              <a:ext cx="3308194" cy="23577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970572" y="4462163"/>
              <a:ext cx="3163" cy="598225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4274022" y="4542125"/>
              <a:ext cx="3163" cy="598225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>
            <a:off x="4277185" y="4480096"/>
            <a:ext cx="3262308" cy="598225"/>
            <a:chOff x="4277185" y="4480096"/>
            <a:chExt cx="3262308" cy="598225"/>
          </a:xfrm>
        </p:grpSpPr>
        <p:cxnSp>
          <p:nvCxnSpPr>
            <p:cNvPr id="44" name="直線接點 43"/>
            <p:cNvCxnSpPr/>
            <p:nvPr/>
          </p:nvCxnSpPr>
          <p:spPr>
            <a:xfrm>
              <a:off x="7536330" y="4480096"/>
              <a:ext cx="3163" cy="598225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V="1">
              <a:off x="4277185" y="4530336"/>
              <a:ext cx="3259145" cy="14787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群組 66"/>
          <p:cNvGrpSpPr/>
          <p:nvPr/>
        </p:nvGrpSpPr>
        <p:grpSpPr>
          <a:xfrm>
            <a:off x="411363" y="5482222"/>
            <a:ext cx="8200275" cy="1023578"/>
            <a:chOff x="411363" y="5482222"/>
            <a:chExt cx="8200275" cy="1023578"/>
          </a:xfrm>
        </p:grpSpPr>
        <p:pic>
          <p:nvPicPr>
            <p:cNvPr id="63" name="圖片 6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976" y="5488653"/>
              <a:ext cx="1950438" cy="1017147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63" y="5482222"/>
              <a:ext cx="1782603" cy="543353"/>
            </a:xfrm>
            <a:prstGeom prst="rect">
              <a:avLst/>
            </a:prstGeom>
          </p:spPr>
        </p:pic>
        <p:pic>
          <p:nvPicPr>
            <p:cNvPr id="66" name="圖片 6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613" y="5564221"/>
              <a:ext cx="1798025" cy="514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/>
          <p:cNvSpPr txBox="1"/>
          <p:nvPr/>
        </p:nvSpPr>
        <p:spPr>
          <a:xfrm>
            <a:off x="-3131936" y="1994757"/>
            <a:ext cx="1125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Question is 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204685" y="1634523"/>
            <a:ext cx="5117427" cy="714162"/>
            <a:chOff x="4397830" y="1731715"/>
            <a:chExt cx="4331868" cy="3444563"/>
          </a:xfrm>
        </p:grpSpPr>
        <p:sp>
          <p:nvSpPr>
            <p:cNvPr id="14" name="矩形 13"/>
            <p:cNvSpPr/>
            <p:nvPr/>
          </p:nvSpPr>
          <p:spPr>
            <a:xfrm>
              <a:off x="4399169" y="1731715"/>
              <a:ext cx="135019" cy="34312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6512599" y="3007479"/>
              <a:ext cx="146911" cy="41906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588515" y="1731720"/>
              <a:ext cx="141183" cy="34312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6419718" y="-290171"/>
              <a:ext cx="146911" cy="41906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1425759" y="1730950"/>
            <a:ext cx="456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How does model bias 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happen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1204685" y="3247384"/>
            <a:ext cx="9797143" cy="812800"/>
            <a:chOff x="4397829" y="1731718"/>
            <a:chExt cx="4331870" cy="3444560"/>
          </a:xfrm>
        </p:grpSpPr>
        <p:sp>
          <p:nvSpPr>
            <p:cNvPr id="31" name="矩形 30"/>
            <p:cNvSpPr/>
            <p:nvPr/>
          </p:nvSpPr>
          <p:spPr>
            <a:xfrm>
              <a:off x="4399169" y="1731718"/>
              <a:ext cx="135019" cy="3431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 rot="5400000">
              <a:off x="6512600" y="3007479"/>
              <a:ext cx="146910" cy="41906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8588516" y="1731719"/>
              <a:ext cx="141183" cy="3431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6419718" y="-290171"/>
              <a:ext cx="146910" cy="41906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1672587" y="3375604"/>
            <a:ext cx="892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Can we construct a mathematical framework for model bias?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1204684" y="4716246"/>
            <a:ext cx="5708673" cy="741253"/>
            <a:chOff x="4397829" y="1731718"/>
            <a:chExt cx="4331870" cy="3444560"/>
          </a:xfrm>
        </p:grpSpPr>
        <p:sp>
          <p:nvSpPr>
            <p:cNvPr id="37" name="矩形 36"/>
            <p:cNvSpPr/>
            <p:nvPr/>
          </p:nvSpPr>
          <p:spPr>
            <a:xfrm>
              <a:off x="4399169" y="1731718"/>
              <a:ext cx="135019" cy="3431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512600" y="3007479"/>
              <a:ext cx="146910" cy="41906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88516" y="1731719"/>
              <a:ext cx="141183" cy="3431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 rot="5400000">
              <a:off x="6419718" y="-290171"/>
              <a:ext cx="146910" cy="41906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1502902" y="4799377"/>
            <a:ext cx="541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Can we give a model bias measure?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27751" y="458058"/>
            <a:ext cx="1125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 is 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3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57" y="2672055"/>
            <a:ext cx="1858133" cy="7978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41" y="2786975"/>
            <a:ext cx="2026667" cy="79786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08" y="2672055"/>
            <a:ext cx="1948572" cy="137238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039308" y="109619"/>
            <a:ext cx="1774305" cy="1419368"/>
            <a:chOff x="4562934" y="598199"/>
            <a:chExt cx="1774305" cy="1419368"/>
          </a:xfrm>
        </p:grpSpPr>
        <p:sp>
          <p:nvSpPr>
            <p:cNvPr id="4" name="矩形 3"/>
            <p:cNvSpPr/>
            <p:nvPr/>
          </p:nvSpPr>
          <p:spPr>
            <a:xfrm>
              <a:off x="4562934" y="598199"/>
              <a:ext cx="1774305" cy="141936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687" y="908950"/>
              <a:ext cx="1100800" cy="797867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1883390" y="1946600"/>
            <a:ext cx="8366078" cy="616424"/>
            <a:chOff x="1883390" y="2328737"/>
            <a:chExt cx="8366078" cy="616424"/>
          </a:xfrm>
        </p:grpSpPr>
        <p:cxnSp>
          <p:nvCxnSpPr>
            <p:cNvPr id="9" name="直線接點 8"/>
            <p:cNvCxnSpPr/>
            <p:nvPr/>
          </p:nvCxnSpPr>
          <p:spPr>
            <a:xfrm>
              <a:off x="1897037" y="2328737"/>
              <a:ext cx="0" cy="600502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V="1">
              <a:off x="1883390" y="2328737"/>
              <a:ext cx="8366078" cy="15922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10249468" y="2344659"/>
              <a:ext cx="0" cy="600502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線接點 35"/>
          <p:cNvCxnSpPr/>
          <p:nvPr/>
        </p:nvCxnSpPr>
        <p:spPr>
          <a:xfrm>
            <a:off x="5916144" y="1547579"/>
            <a:ext cx="0" cy="1015445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1897037" y="3880342"/>
            <a:ext cx="3163" cy="598225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群組 29"/>
          <p:cNvGrpSpPr/>
          <p:nvPr/>
        </p:nvGrpSpPr>
        <p:grpSpPr>
          <a:xfrm>
            <a:off x="965828" y="4462163"/>
            <a:ext cx="3311357" cy="678187"/>
            <a:chOff x="965828" y="4462163"/>
            <a:chExt cx="3311357" cy="678187"/>
          </a:xfrm>
        </p:grpSpPr>
        <p:cxnSp>
          <p:nvCxnSpPr>
            <p:cNvPr id="39" name="直線接點 38"/>
            <p:cNvCxnSpPr/>
            <p:nvPr/>
          </p:nvCxnSpPr>
          <p:spPr>
            <a:xfrm>
              <a:off x="965828" y="4518548"/>
              <a:ext cx="3308194" cy="23577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970572" y="4462163"/>
              <a:ext cx="3163" cy="598225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4274022" y="4542125"/>
              <a:ext cx="3163" cy="598225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>
            <a:off x="4277185" y="4480096"/>
            <a:ext cx="3262308" cy="598225"/>
            <a:chOff x="4277185" y="4480096"/>
            <a:chExt cx="3262308" cy="598225"/>
          </a:xfrm>
        </p:grpSpPr>
        <p:cxnSp>
          <p:nvCxnSpPr>
            <p:cNvPr id="44" name="直線接點 43"/>
            <p:cNvCxnSpPr/>
            <p:nvPr/>
          </p:nvCxnSpPr>
          <p:spPr>
            <a:xfrm>
              <a:off x="7536330" y="4480096"/>
              <a:ext cx="3163" cy="598225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V="1">
              <a:off x="4277185" y="4530336"/>
              <a:ext cx="3259145" cy="14787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群組 66"/>
          <p:cNvGrpSpPr/>
          <p:nvPr/>
        </p:nvGrpSpPr>
        <p:grpSpPr>
          <a:xfrm>
            <a:off x="411363" y="5482222"/>
            <a:ext cx="8200275" cy="1023578"/>
            <a:chOff x="411363" y="5482222"/>
            <a:chExt cx="8200275" cy="1023578"/>
          </a:xfrm>
        </p:grpSpPr>
        <p:pic>
          <p:nvPicPr>
            <p:cNvPr id="63" name="圖片 6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976" y="5488653"/>
              <a:ext cx="1950438" cy="1017147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63" y="5482222"/>
              <a:ext cx="1782603" cy="543353"/>
            </a:xfrm>
            <a:prstGeom prst="rect">
              <a:avLst/>
            </a:prstGeom>
          </p:spPr>
        </p:pic>
        <p:pic>
          <p:nvPicPr>
            <p:cNvPr id="66" name="圖片 6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613" y="5564221"/>
              <a:ext cx="1798025" cy="514508"/>
            </a:xfrm>
            <a:prstGeom prst="rect">
              <a:avLst/>
            </a:prstGeom>
          </p:spPr>
        </p:pic>
      </p:grpSp>
      <p:sp>
        <p:nvSpPr>
          <p:cNvPr id="27" name="矩形 26"/>
          <p:cNvSpPr/>
          <p:nvPr/>
        </p:nvSpPr>
        <p:spPr>
          <a:xfrm>
            <a:off x="7466462" y="1346098"/>
            <a:ext cx="20778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 smtClean="0">
                <a:ln w="0"/>
                <a:solidFill>
                  <a:schemeClr val="accent1">
                    <a:lumMod val="75000"/>
                  </a:schemeClr>
                </a:solidFill>
              </a:rPr>
              <a:t>model bias </a:t>
            </a:r>
            <a:endParaRPr lang="zh-TW" altLang="en-US" sz="3200" b="0" cap="none" spc="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59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879785"/>
              </p:ext>
            </p:extLst>
          </p:nvPr>
        </p:nvGraphicFramePr>
        <p:xfrm>
          <a:off x="770240" y="550223"/>
          <a:ext cx="10713492" cy="5974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582">
                  <a:extLst>
                    <a:ext uri="{9D8B030D-6E8A-4147-A177-3AD203B41FA5}">
                      <a16:colId xmlns:a16="http://schemas.microsoft.com/office/drawing/2014/main" val="1024311964"/>
                    </a:ext>
                  </a:extLst>
                </a:gridCol>
                <a:gridCol w="1785582">
                  <a:extLst>
                    <a:ext uri="{9D8B030D-6E8A-4147-A177-3AD203B41FA5}">
                      <a16:colId xmlns:a16="http://schemas.microsoft.com/office/drawing/2014/main" val="2175076209"/>
                    </a:ext>
                  </a:extLst>
                </a:gridCol>
                <a:gridCol w="1785582">
                  <a:extLst>
                    <a:ext uri="{9D8B030D-6E8A-4147-A177-3AD203B41FA5}">
                      <a16:colId xmlns:a16="http://schemas.microsoft.com/office/drawing/2014/main" val="256503205"/>
                    </a:ext>
                  </a:extLst>
                </a:gridCol>
                <a:gridCol w="1785582">
                  <a:extLst>
                    <a:ext uri="{9D8B030D-6E8A-4147-A177-3AD203B41FA5}">
                      <a16:colId xmlns:a16="http://schemas.microsoft.com/office/drawing/2014/main" val="564837589"/>
                    </a:ext>
                  </a:extLst>
                </a:gridCol>
                <a:gridCol w="1785582">
                  <a:extLst>
                    <a:ext uri="{9D8B030D-6E8A-4147-A177-3AD203B41FA5}">
                      <a16:colId xmlns:a16="http://schemas.microsoft.com/office/drawing/2014/main" val="1352030442"/>
                    </a:ext>
                  </a:extLst>
                </a:gridCol>
                <a:gridCol w="1785582">
                  <a:extLst>
                    <a:ext uri="{9D8B030D-6E8A-4147-A177-3AD203B41FA5}">
                      <a16:colId xmlns:a16="http://schemas.microsoft.com/office/drawing/2014/main" val="2137728311"/>
                    </a:ext>
                  </a:extLst>
                </a:gridCol>
              </a:tblGrid>
              <a:tr h="80617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0" dirty="0" smtClean="0">
                          <a:latin typeface="+mj-lt"/>
                        </a:rPr>
                        <a:t>No</a:t>
                      </a:r>
                      <a:r>
                        <a:rPr lang="en-US" altLang="zh-TW" sz="3200" b="0" baseline="0" dirty="0" smtClean="0">
                          <a:latin typeface="+mj-lt"/>
                        </a:rPr>
                        <a:t> </a:t>
                      </a:r>
                      <a:r>
                        <a:rPr lang="en-US" altLang="zh-TW" sz="3200" b="0" dirty="0" smtClean="0">
                          <a:latin typeface="+mj-lt"/>
                        </a:rPr>
                        <a:t>Model bias</a:t>
                      </a:r>
                      <a:endParaRPr lang="zh-TW" altLang="en-US" sz="3200" b="0" dirty="0" smtClean="0">
                        <a:latin typeface="+mj-lt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Model bias</a:t>
                      </a:r>
                      <a:endParaRPr lang="zh-TW" altLang="en-US" sz="3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2086"/>
                  </a:ext>
                </a:extLst>
              </a:tr>
              <a:tr h="1641135"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954058"/>
                  </a:ext>
                </a:extLst>
              </a:tr>
              <a:tr h="126901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626004"/>
                  </a:ext>
                </a:extLst>
              </a:tr>
              <a:tr h="7049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618969"/>
                  </a:ext>
                </a:extLst>
              </a:tr>
              <a:tr h="7049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53347"/>
                  </a:ext>
                </a:extLst>
              </a:tr>
              <a:tr h="7049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29078"/>
                  </a:ext>
                </a:extLst>
              </a:tr>
            </a:tbl>
          </a:graphicData>
        </a:graphic>
      </p:graphicFrame>
      <p:pic>
        <p:nvPicPr>
          <p:cNvPr id="30" name="圖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57" y="2050402"/>
            <a:ext cx="1858133" cy="79786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60" y="1887906"/>
            <a:ext cx="1594286" cy="112285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61" y="2054919"/>
            <a:ext cx="1628571" cy="641143"/>
          </a:xfrm>
          <a:prstGeom prst="rect">
            <a:avLst/>
          </a:prstGeom>
        </p:spPr>
      </p:pic>
      <p:grpSp>
        <p:nvGrpSpPr>
          <p:cNvPr id="34" name="群組 33"/>
          <p:cNvGrpSpPr/>
          <p:nvPr/>
        </p:nvGrpSpPr>
        <p:grpSpPr>
          <a:xfrm>
            <a:off x="2628338" y="3252849"/>
            <a:ext cx="5254767" cy="1087451"/>
            <a:chOff x="971820" y="1845487"/>
            <a:chExt cx="5254767" cy="1087451"/>
          </a:xfrm>
        </p:grpSpPr>
        <p:pic>
          <p:nvPicPr>
            <p:cNvPr id="35" name="圖片 34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795" y="1861439"/>
              <a:ext cx="1720609" cy="1071499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20" y="1845487"/>
              <a:ext cx="1567586" cy="594201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164" y="1883214"/>
              <a:ext cx="1594423" cy="562657"/>
            </a:xfrm>
            <a:prstGeom prst="rect">
              <a:avLst/>
            </a:prstGeom>
          </p:spPr>
        </p:pic>
      </p:grpSp>
      <p:pic>
        <p:nvPicPr>
          <p:cNvPr id="39" name="圖片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49" y="6070408"/>
            <a:ext cx="1050000" cy="2880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81" y="4662447"/>
            <a:ext cx="1026191" cy="3904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29" y="5404197"/>
            <a:ext cx="1007143" cy="288095"/>
          </a:xfrm>
          <a:prstGeom prst="rect">
            <a:avLst/>
          </a:prstGeom>
        </p:spPr>
      </p:pic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2844543" y="5860071"/>
            <a:ext cx="8120141" cy="734732"/>
            <a:chOff x="2279240" y="5485160"/>
            <a:chExt cx="8990148" cy="866926"/>
          </a:xfrm>
        </p:grpSpPr>
        <p:pic>
          <p:nvPicPr>
            <p:cNvPr id="45" name="圖片 4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240" y="5559057"/>
              <a:ext cx="1188000" cy="718667"/>
            </a:xfrm>
            <a:prstGeom prst="rect">
              <a:avLst/>
            </a:prstGeom>
          </p:spPr>
        </p:pic>
        <p:pic>
          <p:nvPicPr>
            <p:cNvPr id="46" name="圖片 4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515" y="5680705"/>
              <a:ext cx="1611429" cy="490000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193" y="5499324"/>
              <a:ext cx="1883619" cy="852762"/>
            </a:xfrm>
            <a:prstGeom prst="rect">
              <a:avLst/>
            </a:prstGeom>
          </p:spPr>
        </p:pic>
        <p:pic>
          <p:nvPicPr>
            <p:cNvPr id="48" name="圖片 4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648" y="5485160"/>
              <a:ext cx="1198000" cy="814000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4721" y="5680705"/>
              <a:ext cx="754667" cy="504000"/>
            </a:xfrm>
            <a:prstGeom prst="rect">
              <a:avLst/>
            </a:prstGeom>
          </p:spPr>
        </p:pic>
      </p:grpSp>
      <p:grpSp>
        <p:nvGrpSpPr>
          <p:cNvPr id="68" name="群組 67"/>
          <p:cNvGrpSpPr/>
          <p:nvPr/>
        </p:nvGrpSpPr>
        <p:grpSpPr>
          <a:xfrm>
            <a:off x="3135419" y="4662447"/>
            <a:ext cx="7829265" cy="264585"/>
            <a:chOff x="3125338" y="4826277"/>
            <a:chExt cx="7829265" cy="264585"/>
          </a:xfrm>
        </p:grpSpPr>
        <p:pic>
          <p:nvPicPr>
            <p:cNvPr id="19" name="圖片 1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38" y="4851440"/>
              <a:ext cx="550809" cy="202435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318" y="4844094"/>
              <a:ext cx="550809" cy="202435"/>
            </a:xfrm>
            <a:prstGeom prst="rect">
              <a:avLst/>
            </a:prstGeom>
          </p:spPr>
        </p:pic>
        <p:pic>
          <p:nvPicPr>
            <p:cNvPr id="64" name="圖片 6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074" y="4851440"/>
              <a:ext cx="550809" cy="202435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843" y="4826277"/>
              <a:ext cx="588185" cy="264585"/>
            </a:xfrm>
            <a:prstGeom prst="rect">
              <a:avLst/>
            </a:prstGeom>
          </p:spPr>
        </p:pic>
        <p:pic>
          <p:nvPicPr>
            <p:cNvPr id="66" name="圖片 6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421" y="4868066"/>
              <a:ext cx="708182" cy="154489"/>
            </a:xfrm>
            <a:prstGeom prst="rect">
              <a:avLst/>
            </a:prstGeom>
          </p:spPr>
        </p:pic>
      </p:grpSp>
      <p:grpSp>
        <p:nvGrpSpPr>
          <p:cNvPr id="77" name="群組 76"/>
          <p:cNvGrpSpPr/>
          <p:nvPr/>
        </p:nvGrpSpPr>
        <p:grpSpPr>
          <a:xfrm>
            <a:off x="3135419" y="5137766"/>
            <a:ext cx="7658417" cy="634286"/>
            <a:chOff x="3109685" y="5304142"/>
            <a:chExt cx="7658417" cy="634286"/>
          </a:xfrm>
        </p:grpSpPr>
        <p:pic>
          <p:nvPicPr>
            <p:cNvPr id="69" name="圖片 6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685" y="5539126"/>
              <a:ext cx="550809" cy="202435"/>
            </a:xfrm>
            <a:prstGeom prst="rect">
              <a:avLst/>
            </a:prstGeom>
          </p:spPr>
        </p:pic>
        <p:pic>
          <p:nvPicPr>
            <p:cNvPr id="71" name="圖片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665" y="5531780"/>
              <a:ext cx="550809" cy="202435"/>
            </a:xfrm>
            <a:prstGeom prst="rect">
              <a:avLst/>
            </a:prstGeom>
          </p:spPr>
        </p:pic>
        <p:pic>
          <p:nvPicPr>
            <p:cNvPr id="74" name="圖片 7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421" y="5539126"/>
              <a:ext cx="550809" cy="202435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9181" y="5304142"/>
              <a:ext cx="1527143" cy="634286"/>
            </a:xfrm>
            <a:prstGeom prst="rect">
              <a:avLst/>
            </a:prstGeom>
          </p:spPr>
        </p:pic>
        <p:pic>
          <p:nvPicPr>
            <p:cNvPr id="76" name="圖片 7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064" y="5513963"/>
              <a:ext cx="537038" cy="200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90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87158" y="3026548"/>
            <a:ext cx="44662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chemeClr val="accent4">
                    <a:lumMod val="50000"/>
                  </a:schemeClr>
                </a:solidFill>
              </a:rPr>
              <a:t>Simulation Results</a:t>
            </a:r>
            <a:endParaRPr lang="zh-TW" altLang="en-US" sz="4400" b="0" cap="none" spc="0" dirty="0">
              <a:ln w="0"/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55" y="2940786"/>
            <a:ext cx="957351" cy="9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57907" y="1542447"/>
            <a:ext cx="490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Case 1.    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n=20,000, p=10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,000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57908" y="2478361"/>
            <a:ext cx="617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Case 2.    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n=2,000,000, p=10,000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57907" y="3414275"/>
            <a:ext cx="505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m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=100, 200, 300, 400, 500, 600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4" y="4938814"/>
            <a:ext cx="7180797" cy="169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5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5" y="1276984"/>
            <a:ext cx="11496000" cy="43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22"/>
            <a:ext cx="5792191" cy="62308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68" y="902046"/>
            <a:ext cx="5737333" cy="58673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445768" y="378826"/>
            <a:ext cx="4311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Fig 1.    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n=20,000, p=10,000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823040" y="378826"/>
            <a:ext cx="4818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Fig 2.    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n=2,000,000, p=10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,000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3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007021" y="2760382"/>
            <a:ext cx="27558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chemeClr val="accent4">
                    <a:lumMod val="50000"/>
                  </a:schemeClr>
                </a:solidFill>
              </a:rPr>
              <a:t>Conclusion</a:t>
            </a:r>
            <a:endParaRPr lang="zh-TW" altLang="en-US" sz="4400" b="0" cap="none" spc="0" dirty="0">
              <a:ln w="0"/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80" y="2674619"/>
            <a:ext cx="957351" cy="9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9" y="3172110"/>
            <a:ext cx="9984376" cy="4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4" y="5057846"/>
            <a:ext cx="11522761" cy="15864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63" y="2495181"/>
            <a:ext cx="6679864" cy="4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4" y="1269052"/>
            <a:ext cx="10590470" cy="467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3537" y="250608"/>
            <a:ext cx="1125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OUTLINE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AAB043-379F-44B9-97B5-1664F2679681}"/>
              </a:ext>
            </a:extLst>
          </p:cNvPr>
          <p:cNvSpPr txBox="1"/>
          <p:nvPr/>
        </p:nvSpPr>
        <p:spPr>
          <a:xfrm>
            <a:off x="842963" y="1257370"/>
            <a:ext cx="11192028" cy="88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Some Background of </a:t>
            </a:r>
            <a:r>
              <a:rPr lang="en-US" altLang="zh-TW" sz="2800" dirty="0" err="1" smtClean="0">
                <a:solidFill>
                  <a:schemeClr val="accent4">
                    <a:lumMod val="50000"/>
                  </a:schemeClr>
                </a:solidFill>
              </a:rPr>
              <a:t>Cryo</a:t>
            </a:r>
            <a:r>
              <a:rPr lang="en-US" altLang="zh-TW" sz="2800" dirty="0" smtClean="0">
                <a:solidFill>
                  <a:schemeClr val="accent4">
                    <a:lumMod val="50000"/>
                  </a:schemeClr>
                </a:solidFill>
              </a:rPr>
              <a:t>-EM</a:t>
            </a:r>
            <a:endParaRPr lang="en-US" altLang="zh-TW" sz="28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TW" sz="2800" dirty="0">
              <a:ln w="0"/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zh-TW" sz="2800" dirty="0">
                <a:ln w="0"/>
                <a:solidFill>
                  <a:schemeClr val="accent4">
                    <a:lumMod val="50000"/>
                  </a:schemeClr>
                </a:solidFill>
              </a:rPr>
              <a:t>       </a:t>
            </a:r>
            <a:r>
              <a:rPr lang="en-US" altLang="zh-TW" sz="280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    Image Alignment and Model Bias </a:t>
            </a:r>
          </a:p>
          <a:p>
            <a:r>
              <a:rPr lang="en-US" altLang="zh-TW" sz="280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           </a:t>
            </a:r>
          </a:p>
          <a:p>
            <a:r>
              <a:rPr lang="en-US" altLang="zh-TW" sz="2800" dirty="0">
                <a:ln w="0"/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TW" sz="280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          Asymptotic </a:t>
            </a:r>
            <a:r>
              <a:rPr lang="en-US" altLang="zh-TW" sz="2800" dirty="0">
                <a:ln w="0"/>
                <a:solidFill>
                  <a:schemeClr val="accent4">
                    <a:lumMod val="50000"/>
                  </a:schemeClr>
                </a:solidFill>
              </a:rPr>
              <a:t>Theory</a:t>
            </a:r>
          </a:p>
          <a:p>
            <a:endParaRPr lang="en-US" altLang="zh-TW" sz="2800" dirty="0">
              <a:ln w="0"/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zh-TW" sz="2800" dirty="0">
                <a:ln w="0"/>
                <a:solidFill>
                  <a:schemeClr val="accent4">
                    <a:lumMod val="50000"/>
                  </a:schemeClr>
                </a:solidFill>
              </a:rPr>
              <a:t>       </a:t>
            </a:r>
            <a:r>
              <a:rPr lang="en-US" altLang="zh-TW" sz="280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    Simulation Results</a:t>
            </a:r>
          </a:p>
          <a:p>
            <a:r>
              <a:rPr lang="zh-TW" altLang="en-US" sz="280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   </a:t>
            </a:r>
            <a:endParaRPr lang="en-US" altLang="zh-TW" sz="2800" dirty="0" smtClean="0">
              <a:ln w="0"/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TW" altLang="en-US" sz="2800" dirty="0">
                <a:ln w="0"/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TW" altLang="en-US" sz="280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         </a:t>
            </a:r>
            <a:r>
              <a:rPr lang="en-US" altLang="zh-TW" sz="2800" dirty="0" smtClean="0">
                <a:ln w="0"/>
                <a:solidFill>
                  <a:schemeClr val="accent4">
                    <a:lumMod val="50000"/>
                  </a:schemeClr>
                </a:solidFill>
              </a:rPr>
              <a:t> Conclusion </a:t>
            </a:r>
            <a:endParaRPr lang="en-US" altLang="zh-TW" sz="2800" dirty="0">
              <a:ln w="0"/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zh-TW" sz="280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</a:t>
            </a:r>
            <a:endParaRPr lang="zh-TW" altLang="en-US" sz="3200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TW" altLang="en-US" sz="32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</a:p>
          <a:p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133DF-5A82-4F56-BEF1-3641C154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2" y="1826295"/>
            <a:ext cx="437328" cy="4298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051385A-538D-4D51-A0DC-0949E0E3F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2" y="2617588"/>
            <a:ext cx="437328" cy="4298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27F1BF-2E01-4C3D-8A3F-5A7B02AA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2" y="3512065"/>
            <a:ext cx="437328" cy="4298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27F1BF-2E01-4C3D-8A3F-5A7B02AA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2" y="4324461"/>
            <a:ext cx="437328" cy="4298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27F1BF-2E01-4C3D-8A3F-5A7B02AA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2" y="5213621"/>
            <a:ext cx="437328" cy="4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0" y="1996963"/>
            <a:ext cx="10599717" cy="27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96" y="1949957"/>
            <a:ext cx="7722321" cy="29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5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yo EM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930" y="-123266"/>
            <a:ext cx="12975347" cy="1093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223520" y="2577370"/>
            <a:ext cx="8148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bg1"/>
                </a:solidFill>
              </a:rPr>
              <a:t>Thank you for your listening</a:t>
            </a:r>
            <a:endParaRPr lang="zh-TW" altLang="en-US" sz="5400" b="0" cap="none" spc="0" dirty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9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01410" y="2931904"/>
            <a:ext cx="72827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dirty="0">
                <a:ln w="0"/>
                <a:solidFill>
                  <a:schemeClr val="accent4">
                    <a:lumMod val="50000"/>
                  </a:schemeClr>
                </a:solidFill>
              </a:rPr>
              <a:t>Some Background of </a:t>
            </a:r>
            <a:r>
              <a:rPr lang="en-US" altLang="zh-TW" sz="4400" dirty="0" err="1">
                <a:ln w="0"/>
                <a:solidFill>
                  <a:schemeClr val="accent4">
                    <a:lumMod val="50000"/>
                  </a:schemeClr>
                </a:solidFill>
              </a:rPr>
              <a:t>Cryo</a:t>
            </a:r>
            <a:r>
              <a:rPr lang="en-US" altLang="zh-TW" sz="4400" dirty="0">
                <a:ln w="0"/>
                <a:solidFill>
                  <a:schemeClr val="accent4">
                    <a:lumMod val="50000"/>
                  </a:schemeClr>
                </a:solidFill>
              </a:rPr>
              <a:t>-EM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31" y="2760379"/>
            <a:ext cx="957351" cy="9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橢圓 24"/>
          <p:cNvSpPr/>
          <p:nvPr/>
        </p:nvSpPr>
        <p:spPr>
          <a:xfrm>
            <a:off x="1812132" y="1428750"/>
            <a:ext cx="2190750" cy="18669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14301" y="2814637"/>
            <a:ext cx="5586412" cy="4814888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 20"/>
          <p:cNvSpPr/>
          <p:nvPr/>
        </p:nvSpPr>
        <p:spPr>
          <a:xfrm>
            <a:off x="1740685" y="1405440"/>
            <a:ext cx="2262197" cy="956760"/>
          </a:xfrm>
          <a:custGeom>
            <a:avLst/>
            <a:gdLst>
              <a:gd name="connsiteX0" fmla="*/ 83262 w 2262197"/>
              <a:gd name="connsiteY0" fmla="*/ 833837 h 956760"/>
              <a:gd name="connsiteX1" fmla="*/ 1283412 w 2262197"/>
              <a:gd name="connsiteY1" fmla="*/ 105174 h 956760"/>
              <a:gd name="connsiteX2" fmla="*/ 2183525 w 2262197"/>
              <a:gd name="connsiteY2" fmla="*/ 948137 h 956760"/>
              <a:gd name="connsiteX3" fmla="*/ 2169237 w 2262197"/>
              <a:gd name="connsiteY3" fmla="*/ 519512 h 956760"/>
              <a:gd name="connsiteX4" fmla="*/ 1769187 w 2262197"/>
              <a:gd name="connsiteY4" fmla="*/ 148037 h 956760"/>
              <a:gd name="connsiteX5" fmla="*/ 1369137 w 2262197"/>
              <a:gd name="connsiteY5" fmla="*/ 5162 h 956760"/>
              <a:gd name="connsiteX6" fmla="*/ 783350 w 2262197"/>
              <a:gd name="connsiteY6" fmla="*/ 48024 h 956760"/>
              <a:gd name="connsiteX7" fmla="*/ 454737 w 2262197"/>
              <a:gd name="connsiteY7" fmla="*/ 205187 h 956760"/>
              <a:gd name="connsiteX8" fmla="*/ 211850 w 2262197"/>
              <a:gd name="connsiteY8" fmla="*/ 462362 h 956760"/>
              <a:gd name="connsiteX9" fmla="*/ 111837 w 2262197"/>
              <a:gd name="connsiteY9" fmla="*/ 690962 h 956760"/>
              <a:gd name="connsiteX10" fmla="*/ 83262 w 2262197"/>
              <a:gd name="connsiteY10" fmla="*/ 833837 h 95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2197" h="956760">
                <a:moveTo>
                  <a:pt x="83262" y="833837"/>
                </a:moveTo>
                <a:cubicBezTo>
                  <a:pt x="278524" y="736206"/>
                  <a:pt x="933368" y="86124"/>
                  <a:pt x="1283412" y="105174"/>
                </a:cubicBezTo>
                <a:cubicBezTo>
                  <a:pt x="1633456" y="124224"/>
                  <a:pt x="2035887" y="879081"/>
                  <a:pt x="2183525" y="948137"/>
                </a:cubicBezTo>
                <a:cubicBezTo>
                  <a:pt x="2331163" y="1017193"/>
                  <a:pt x="2238293" y="652862"/>
                  <a:pt x="2169237" y="519512"/>
                </a:cubicBezTo>
                <a:cubicBezTo>
                  <a:pt x="2100181" y="386162"/>
                  <a:pt x="1902537" y="233762"/>
                  <a:pt x="1769187" y="148037"/>
                </a:cubicBezTo>
                <a:cubicBezTo>
                  <a:pt x="1635837" y="62312"/>
                  <a:pt x="1533443" y="21831"/>
                  <a:pt x="1369137" y="5162"/>
                </a:cubicBezTo>
                <a:cubicBezTo>
                  <a:pt x="1204831" y="-11507"/>
                  <a:pt x="935750" y="14687"/>
                  <a:pt x="783350" y="48024"/>
                </a:cubicBezTo>
                <a:cubicBezTo>
                  <a:pt x="630950" y="81361"/>
                  <a:pt x="549987" y="136131"/>
                  <a:pt x="454737" y="205187"/>
                </a:cubicBezTo>
                <a:cubicBezTo>
                  <a:pt x="359487" y="274243"/>
                  <a:pt x="269000" y="381400"/>
                  <a:pt x="211850" y="462362"/>
                </a:cubicBezTo>
                <a:cubicBezTo>
                  <a:pt x="154700" y="543324"/>
                  <a:pt x="128506" y="626668"/>
                  <a:pt x="111837" y="690962"/>
                </a:cubicBezTo>
                <a:cubicBezTo>
                  <a:pt x="95168" y="755256"/>
                  <a:pt x="-112000" y="931468"/>
                  <a:pt x="83262" y="83383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2769394" y="5944106"/>
            <a:ext cx="1125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Human body</a:t>
            </a:r>
            <a:endParaRPr lang="zh-TW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弧形 22"/>
          <p:cNvSpPr/>
          <p:nvPr/>
        </p:nvSpPr>
        <p:spPr>
          <a:xfrm>
            <a:off x="2862349" y="1628775"/>
            <a:ext cx="1009564" cy="749657"/>
          </a:xfrm>
          <a:prstGeom prst="arc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 flipH="1">
            <a:off x="6640162" y="3516391"/>
            <a:ext cx="5551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4">
                    <a:lumMod val="50000"/>
                  </a:schemeClr>
                </a:solidFill>
              </a:rPr>
              <a:t>Some of the proteins are</a:t>
            </a:r>
          </a:p>
          <a:p>
            <a:r>
              <a:rPr lang="en-US" altLang="zh-TW" sz="3200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en-US" altLang="zh-TW" sz="3200" dirty="0">
                <a:solidFill>
                  <a:schemeClr val="accent4">
                    <a:lumMod val="50000"/>
                  </a:schemeClr>
                </a:solidFill>
              </a:rPr>
              <a:t>housands times of smaller than the width of a human hair</a:t>
            </a:r>
            <a:endParaRPr lang="zh-TW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3537" y="250608"/>
            <a:ext cx="1125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Why do many of scientists favor </a:t>
            </a:r>
            <a:r>
              <a:rPr lang="en-US" altLang="zh-TW" sz="3200" dirty="0" err="1">
                <a:solidFill>
                  <a:schemeClr val="accent5">
                    <a:lumMod val="75000"/>
                  </a:schemeClr>
                </a:solidFill>
              </a:rPr>
              <a:t>cryo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-EM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06706 0.04005 C 0.08099 0.04907 0.10196 0.05393 0.12396 0.05393 C 0.14896 0.05393 0.16901 0.04907 0.18294 0.04005 L 0.25 3.7037E-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23537" y="250608"/>
            <a:ext cx="1125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Why do many of scientists favor </a:t>
            </a:r>
            <a:r>
              <a:rPr lang="en-US" altLang="zh-TW" sz="3200" dirty="0" err="1">
                <a:solidFill>
                  <a:schemeClr val="accent5">
                    <a:lumMod val="75000"/>
                  </a:schemeClr>
                </a:solidFill>
              </a:rPr>
              <a:t>cryo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-EM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173829" y="2277466"/>
            <a:ext cx="9557963" cy="3118944"/>
            <a:chOff x="636423" y="3156506"/>
            <a:chExt cx="9557963" cy="3118944"/>
          </a:xfrm>
        </p:grpSpPr>
        <p:grpSp>
          <p:nvGrpSpPr>
            <p:cNvPr id="10" name="群組 9"/>
            <p:cNvGrpSpPr/>
            <p:nvPr/>
          </p:nvGrpSpPr>
          <p:grpSpPr>
            <a:xfrm>
              <a:off x="728665" y="3216684"/>
              <a:ext cx="9465721" cy="3058766"/>
              <a:chOff x="728663" y="3204491"/>
              <a:chExt cx="9465721" cy="3058766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728663" y="3204491"/>
                <a:ext cx="9465721" cy="3019082"/>
                <a:chOff x="728663" y="3204491"/>
                <a:chExt cx="9465721" cy="3019082"/>
              </a:xfrm>
            </p:grpSpPr>
            <p:grpSp>
              <p:nvGrpSpPr>
                <p:cNvPr id="50" name="群組 49"/>
                <p:cNvGrpSpPr/>
                <p:nvPr/>
              </p:nvGrpSpPr>
              <p:grpSpPr>
                <a:xfrm>
                  <a:off x="728663" y="3204491"/>
                  <a:ext cx="9465721" cy="2792166"/>
                  <a:chOff x="728663" y="3133053"/>
                  <a:chExt cx="9465721" cy="2792166"/>
                </a:xfrm>
              </p:grpSpPr>
              <p:grpSp>
                <p:nvGrpSpPr>
                  <p:cNvPr id="13" name="群組 12"/>
                  <p:cNvGrpSpPr/>
                  <p:nvPr/>
                </p:nvGrpSpPr>
                <p:grpSpPr>
                  <a:xfrm>
                    <a:off x="728663" y="3857625"/>
                    <a:ext cx="2938144" cy="1343026"/>
                    <a:chOff x="1257300" y="4157662"/>
                    <a:chExt cx="2938144" cy="1343026"/>
                  </a:xfrm>
                </p:grpSpPr>
                <p:sp>
                  <p:nvSpPr>
                    <p:cNvPr id="7" name="矩形 6"/>
                    <p:cNvSpPr/>
                    <p:nvPr/>
                  </p:nvSpPr>
                  <p:spPr>
                    <a:xfrm>
                      <a:off x="1414462" y="4157663"/>
                      <a:ext cx="2043113" cy="13430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" name="橢圓 5"/>
                    <p:cNvSpPr/>
                    <p:nvPr/>
                  </p:nvSpPr>
                  <p:spPr>
                    <a:xfrm>
                      <a:off x="1257300" y="4157663"/>
                      <a:ext cx="314325" cy="134302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" name="橢圓 7"/>
                    <p:cNvSpPr/>
                    <p:nvPr/>
                  </p:nvSpPr>
                  <p:spPr>
                    <a:xfrm>
                      <a:off x="3300412" y="4157662"/>
                      <a:ext cx="314325" cy="134302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grpSp>
                  <p:nvGrpSpPr>
                    <p:cNvPr id="12" name="群組 11"/>
                    <p:cNvGrpSpPr/>
                    <p:nvPr/>
                  </p:nvGrpSpPr>
                  <p:grpSpPr>
                    <a:xfrm>
                      <a:off x="3457574" y="4514849"/>
                      <a:ext cx="737870" cy="609600"/>
                      <a:chOff x="4967287" y="4024312"/>
                      <a:chExt cx="2200275" cy="1343026"/>
                    </a:xfrm>
                  </p:grpSpPr>
                  <p:sp>
                    <p:nvSpPr>
                      <p:cNvPr id="9" name="矩形 8"/>
                      <p:cNvSpPr/>
                      <p:nvPr/>
                    </p:nvSpPr>
                    <p:spPr>
                      <a:xfrm>
                        <a:off x="4967287" y="4024313"/>
                        <a:ext cx="2043113" cy="13430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" name="橢圓 10"/>
                      <p:cNvSpPr/>
                      <p:nvPr/>
                    </p:nvSpPr>
                    <p:spPr>
                      <a:xfrm>
                        <a:off x="6853237" y="4024312"/>
                        <a:ext cx="314325" cy="1343025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sp>
                <p:nvSpPr>
                  <p:cNvPr id="15" name="梯形 14"/>
                  <p:cNvSpPr/>
                  <p:nvPr/>
                </p:nvSpPr>
                <p:spPr>
                  <a:xfrm rot="16200000">
                    <a:off x="7698164" y="3428998"/>
                    <a:ext cx="2792166" cy="2200275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22" name="圖片 2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196012" y="4100513"/>
                    <a:ext cx="1513600" cy="9674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8" name="文字方塊 47"/>
                <p:cNvSpPr txBox="1"/>
                <p:nvPr/>
              </p:nvSpPr>
              <p:spPr>
                <a:xfrm>
                  <a:off x="728663" y="5638798"/>
                  <a:ext cx="326483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3200" dirty="0" smtClean="0"/>
                    <a:t>X-ray</a:t>
                  </a:r>
                  <a:endParaRPr lang="zh-TW" altLang="en-US" sz="3200" dirty="0"/>
                </a:p>
              </p:txBody>
            </p:sp>
          </p:grpSp>
          <p:sp>
            <p:nvSpPr>
              <p:cNvPr id="49" name="文字方塊 48"/>
              <p:cNvSpPr txBox="1"/>
              <p:nvPr/>
            </p:nvSpPr>
            <p:spPr>
              <a:xfrm>
                <a:off x="4406913" y="5678482"/>
                <a:ext cx="4049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 smtClean="0"/>
                  <a:t>Crystallized Sample</a:t>
                </a:r>
                <a:endParaRPr lang="zh-TW" altLang="en-US" sz="3200" dirty="0"/>
              </a:p>
            </p:txBody>
          </p:sp>
          <p:cxnSp>
            <p:nvCxnSpPr>
              <p:cNvPr id="53" name="直線接點 52"/>
              <p:cNvCxnSpPr/>
              <p:nvPr/>
            </p:nvCxnSpPr>
            <p:spPr>
              <a:xfrm>
                <a:off x="3846506" y="4536544"/>
                <a:ext cx="1281237" cy="0"/>
              </a:xfrm>
              <a:prstGeom prst="line">
                <a:avLst/>
              </a:prstGeom>
              <a:ln w="133350" cmpd="sng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群組 57"/>
              <p:cNvGrpSpPr/>
              <p:nvPr/>
            </p:nvGrpSpPr>
            <p:grpSpPr>
              <a:xfrm>
                <a:off x="6930713" y="3863911"/>
                <a:ext cx="1474819" cy="1214434"/>
                <a:chOff x="6930713" y="3863911"/>
                <a:chExt cx="1474819" cy="1214434"/>
              </a:xfrm>
            </p:grpSpPr>
            <p:cxnSp>
              <p:nvCxnSpPr>
                <p:cNvPr id="54" name="弧形接點 53"/>
                <p:cNvCxnSpPr/>
                <p:nvPr/>
              </p:nvCxnSpPr>
              <p:spPr>
                <a:xfrm rot="10800000" flipV="1">
                  <a:off x="6946604" y="4721158"/>
                  <a:ext cx="1443037" cy="357187"/>
                </a:xfrm>
                <a:prstGeom prst="curvedConnector3">
                  <a:avLst>
                    <a:gd name="adj1" fmla="val 32179"/>
                  </a:avLst>
                </a:prstGeom>
                <a:ln w="793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弧形接點 54"/>
                <p:cNvCxnSpPr/>
                <p:nvPr/>
              </p:nvCxnSpPr>
              <p:spPr>
                <a:xfrm rot="10800000" flipV="1">
                  <a:off x="6962495" y="4471128"/>
                  <a:ext cx="1443037" cy="357187"/>
                </a:xfrm>
                <a:prstGeom prst="curvedConnector3">
                  <a:avLst>
                    <a:gd name="adj1" fmla="val 32179"/>
                  </a:avLst>
                </a:prstGeom>
                <a:ln w="793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弧形接點 55"/>
                <p:cNvCxnSpPr/>
                <p:nvPr/>
              </p:nvCxnSpPr>
              <p:spPr>
                <a:xfrm rot="10800000" flipV="1">
                  <a:off x="6946604" y="4130511"/>
                  <a:ext cx="1443037" cy="357187"/>
                </a:xfrm>
                <a:prstGeom prst="curvedConnector3">
                  <a:avLst>
                    <a:gd name="adj1" fmla="val 35149"/>
                  </a:avLst>
                </a:prstGeom>
                <a:ln w="793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弧形接點 56"/>
                <p:cNvCxnSpPr/>
                <p:nvPr/>
              </p:nvCxnSpPr>
              <p:spPr>
                <a:xfrm rot="10800000" flipV="1">
                  <a:off x="6930713" y="3863911"/>
                  <a:ext cx="1443037" cy="357187"/>
                </a:xfrm>
                <a:prstGeom prst="curvedConnector3">
                  <a:avLst>
                    <a:gd name="adj1" fmla="val 38119"/>
                  </a:avLst>
                </a:prstGeom>
                <a:ln w="793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文字方塊 23"/>
            <p:cNvSpPr txBox="1"/>
            <p:nvPr/>
          </p:nvSpPr>
          <p:spPr>
            <a:xfrm>
              <a:off x="636423" y="3156506"/>
              <a:ext cx="4270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accent4">
                      <a:lumMod val="50000"/>
                    </a:schemeClr>
                  </a:solidFill>
                </a:rPr>
                <a:t>X-ray </a:t>
              </a:r>
              <a:r>
                <a:rPr lang="en-US" altLang="zh-TW" sz="3200" dirty="0">
                  <a:solidFill>
                    <a:schemeClr val="accent4">
                      <a:lumMod val="50000"/>
                    </a:schemeClr>
                  </a:solidFill>
                </a:rPr>
                <a:t>Crystallography</a:t>
              </a:r>
              <a:endParaRPr lang="zh-TW" altLang="en-US" sz="3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1617745" y="5783066"/>
            <a:ext cx="1125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But, some proteins could not be formed into </a:t>
            </a:r>
            <a:r>
              <a:rPr lang="en-US" altLang="zh-TW" sz="3200" dirty="0" smtClean="0">
                <a:solidFill>
                  <a:srgbClr val="FF0000"/>
                </a:solidFill>
              </a:rPr>
              <a:t>crystals !!!!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19696" y="7239555"/>
            <a:ext cx="9512097" cy="3149714"/>
            <a:chOff x="1219696" y="7239555"/>
            <a:chExt cx="9512097" cy="3149714"/>
          </a:xfrm>
        </p:grpSpPr>
        <p:grpSp>
          <p:nvGrpSpPr>
            <p:cNvPr id="27" name="群組 26"/>
            <p:cNvGrpSpPr/>
            <p:nvPr/>
          </p:nvGrpSpPr>
          <p:grpSpPr>
            <a:xfrm>
              <a:off x="1266072" y="7330503"/>
              <a:ext cx="9465721" cy="3058766"/>
              <a:chOff x="728664" y="6869242"/>
              <a:chExt cx="9465721" cy="3058766"/>
            </a:xfrm>
          </p:grpSpPr>
          <p:grpSp>
            <p:nvGrpSpPr>
              <p:cNvPr id="28" name="群組 27"/>
              <p:cNvGrpSpPr/>
              <p:nvPr/>
            </p:nvGrpSpPr>
            <p:grpSpPr>
              <a:xfrm>
                <a:off x="728664" y="6869242"/>
                <a:ext cx="9465721" cy="3058766"/>
                <a:chOff x="728663" y="3204491"/>
                <a:chExt cx="9465721" cy="3058766"/>
              </a:xfrm>
            </p:grpSpPr>
            <p:grpSp>
              <p:nvGrpSpPr>
                <p:cNvPr id="30" name="群組 29"/>
                <p:cNvGrpSpPr/>
                <p:nvPr/>
              </p:nvGrpSpPr>
              <p:grpSpPr>
                <a:xfrm>
                  <a:off x="728663" y="3204491"/>
                  <a:ext cx="9465721" cy="3019082"/>
                  <a:chOff x="728663" y="3204491"/>
                  <a:chExt cx="9465721" cy="3019082"/>
                </a:xfrm>
              </p:grpSpPr>
              <p:grpSp>
                <p:nvGrpSpPr>
                  <p:cNvPr id="38" name="群組 37"/>
                  <p:cNvGrpSpPr/>
                  <p:nvPr/>
                </p:nvGrpSpPr>
                <p:grpSpPr>
                  <a:xfrm>
                    <a:off x="728663" y="3204491"/>
                    <a:ext cx="9465721" cy="2792166"/>
                    <a:chOff x="728663" y="3133053"/>
                    <a:chExt cx="9465721" cy="2792166"/>
                  </a:xfrm>
                </p:grpSpPr>
                <p:grpSp>
                  <p:nvGrpSpPr>
                    <p:cNvPr id="40" name="群組 39"/>
                    <p:cNvGrpSpPr/>
                    <p:nvPr/>
                  </p:nvGrpSpPr>
                  <p:grpSpPr>
                    <a:xfrm>
                      <a:off x="728663" y="3857625"/>
                      <a:ext cx="2938144" cy="1343026"/>
                      <a:chOff x="1257300" y="4157662"/>
                      <a:chExt cx="2938144" cy="1343026"/>
                    </a:xfrm>
                  </p:grpSpPr>
                  <p:sp>
                    <p:nvSpPr>
                      <p:cNvPr id="42" name="矩形 41"/>
                      <p:cNvSpPr/>
                      <p:nvPr/>
                    </p:nvSpPr>
                    <p:spPr>
                      <a:xfrm>
                        <a:off x="1414462" y="4157663"/>
                        <a:ext cx="2043113" cy="13430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43" name="橢圓 42"/>
                      <p:cNvSpPr/>
                      <p:nvPr/>
                    </p:nvSpPr>
                    <p:spPr>
                      <a:xfrm>
                        <a:off x="1257300" y="4157663"/>
                        <a:ext cx="314325" cy="1343025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44" name="橢圓 43"/>
                      <p:cNvSpPr/>
                      <p:nvPr/>
                    </p:nvSpPr>
                    <p:spPr>
                      <a:xfrm>
                        <a:off x="3300412" y="4157662"/>
                        <a:ext cx="314325" cy="1343025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grpSp>
                    <p:nvGrpSpPr>
                      <p:cNvPr id="45" name="群組 44"/>
                      <p:cNvGrpSpPr/>
                      <p:nvPr/>
                    </p:nvGrpSpPr>
                    <p:grpSpPr>
                      <a:xfrm>
                        <a:off x="3457574" y="4514849"/>
                        <a:ext cx="737870" cy="609600"/>
                        <a:chOff x="4967287" y="4024312"/>
                        <a:chExt cx="2200275" cy="1343026"/>
                      </a:xfrm>
                    </p:grpSpPr>
                    <p:sp>
                      <p:nvSpPr>
                        <p:cNvPr id="46" name="矩形 45"/>
                        <p:cNvSpPr/>
                        <p:nvPr/>
                      </p:nvSpPr>
                      <p:spPr>
                        <a:xfrm>
                          <a:off x="4967287" y="4024313"/>
                          <a:ext cx="2043113" cy="13430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47" name="橢圓 46"/>
                        <p:cNvSpPr/>
                        <p:nvPr/>
                      </p:nvSpPr>
                      <p:spPr>
                        <a:xfrm>
                          <a:off x="6853237" y="4024312"/>
                          <a:ext cx="314325" cy="1343025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</p:grpSp>
                </p:grpSp>
                <p:sp>
                  <p:nvSpPr>
                    <p:cNvPr id="41" name="梯形 40"/>
                    <p:cNvSpPr/>
                    <p:nvPr/>
                  </p:nvSpPr>
                  <p:spPr>
                    <a:xfrm rot="16200000">
                      <a:off x="7698164" y="3428998"/>
                      <a:ext cx="2792166" cy="2200275"/>
                    </a:xfrm>
                    <a:prstGeom prst="trapezoid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sp>
                <p:nvSpPr>
                  <p:cNvPr id="39" name="文字方塊 38"/>
                  <p:cNvSpPr txBox="1"/>
                  <p:nvPr/>
                </p:nvSpPr>
                <p:spPr>
                  <a:xfrm>
                    <a:off x="728663" y="5638798"/>
                    <a:ext cx="3264837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3200" dirty="0" smtClean="0"/>
                      <a:t>Electron-beam</a:t>
                    </a:r>
                    <a:endParaRPr lang="zh-TW" altLang="en-US" sz="3200" dirty="0"/>
                  </a:p>
                </p:txBody>
              </p:sp>
            </p:grpSp>
            <p:sp>
              <p:nvSpPr>
                <p:cNvPr id="31" name="文字方塊 30"/>
                <p:cNvSpPr txBox="1"/>
                <p:nvPr/>
              </p:nvSpPr>
              <p:spPr>
                <a:xfrm>
                  <a:off x="4406913" y="5678482"/>
                  <a:ext cx="404931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3200" dirty="0" smtClean="0"/>
                    <a:t>Frozen protein sample</a:t>
                  </a:r>
                  <a:endParaRPr lang="zh-TW" altLang="en-US" sz="3200" dirty="0"/>
                </a:p>
              </p:txBody>
            </p:sp>
            <p:cxnSp>
              <p:nvCxnSpPr>
                <p:cNvPr id="32" name="直線接點 31"/>
                <p:cNvCxnSpPr/>
                <p:nvPr/>
              </p:nvCxnSpPr>
              <p:spPr>
                <a:xfrm>
                  <a:off x="3846506" y="4536544"/>
                  <a:ext cx="1281237" cy="0"/>
                </a:xfrm>
                <a:prstGeom prst="line">
                  <a:avLst/>
                </a:prstGeom>
                <a:ln w="133350" cmpd="sng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群組 32"/>
                <p:cNvGrpSpPr/>
                <p:nvPr/>
              </p:nvGrpSpPr>
              <p:grpSpPr>
                <a:xfrm>
                  <a:off x="6930713" y="3863911"/>
                  <a:ext cx="1474819" cy="1214434"/>
                  <a:chOff x="6930713" y="3863911"/>
                  <a:chExt cx="1474819" cy="1214434"/>
                </a:xfrm>
              </p:grpSpPr>
              <p:cxnSp>
                <p:nvCxnSpPr>
                  <p:cNvPr id="34" name="弧形接點 33"/>
                  <p:cNvCxnSpPr/>
                  <p:nvPr/>
                </p:nvCxnSpPr>
                <p:spPr>
                  <a:xfrm rot="10800000" flipV="1">
                    <a:off x="6946604" y="4721158"/>
                    <a:ext cx="1443037" cy="357187"/>
                  </a:xfrm>
                  <a:prstGeom prst="curvedConnector3">
                    <a:avLst>
                      <a:gd name="adj1" fmla="val 32179"/>
                    </a:avLst>
                  </a:prstGeom>
                  <a:ln w="793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弧形接點 34"/>
                  <p:cNvCxnSpPr/>
                  <p:nvPr/>
                </p:nvCxnSpPr>
                <p:spPr>
                  <a:xfrm rot="10800000" flipV="1">
                    <a:off x="6962495" y="4471128"/>
                    <a:ext cx="1443037" cy="357187"/>
                  </a:xfrm>
                  <a:prstGeom prst="curvedConnector3">
                    <a:avLst>
                      <a:gd name="adj1" fmla="val 32179"/>
                    </a:avLst>
                  </a:prstGeom>
                  <a:ln w="793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弧形接點 35"/>
                  <p:cNvCxnSpPr/>
                  <p:nvPr/>
                </p:nvCxnSpPr>
                <p:spPr>
                  <a:xfrm rot="10800000" flipV="1">
                    <a:off x="6946604" y="4130511"/>
                    <a:ext cx="1443037" cy="357187"/>
                  </a:xfrm>
                  <a:prstGeom prst="curvedConnector3">
                    <a:avLst>
                      <a:gd name="adj1" fmla="val 35149"/>
                    </a:avLst>
                  </a:prstGeom>
                  <a:ln w="793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弧形接點 36"/>
                  <p:cNvCxnSpPr/>
                  <p:nvPr/>
                </p:nvCxnSpPr>
                <p:spPr>
                  <a:xfrm rot="10800000" flipV="1">
                    <a:off x="6930713" y="3863911"/>
                    <a:ext cx="1443037" cy="357187"/>
                  </a:xfrm>
                  <a:prstGeom prst="curvedConnector3">
                    <a:avLst>
                      <a:gd name="adj1" fmla="val 38119"/>
                    </a:avLst>
                  </a:prstGeom>
                  <a:ln w="793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saturation sat="147000"/>
                        </a14:imgEffect>
                        <a14:imgEffect>
                          <a14:brightnessContrast bright="-2000" contrast="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200000">
                <a:off x="5095520" y="7645916"/>
                <a:ext cx="1899200" cy="1294647"/>
              </a:xfrm>
              <a:prstGeom prst="rect">
                <a:avLst/>
              </a:prstGeom>
              <a:pattFill prst="pct60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bg1">
                    <a:alpha val="84000"/>
                  </a:schemeClr>
                </a:solidFill>
              </a:ln>
            </p:spPr>
          </p:pic>
        </p:grpSp>
        <p:sp>
          <p:nvSpPr>
            <p:cNvPr id="51" name="文字方塊 50"/>
            <p:cNvSpPr txBox="1"/>
            <p:nvPr/>
          </p:nvSpPr>
          <p:spPr>
            <a:xfrm>
              <a:off x="1219696" y="7239555"/>
              <a:ext cx="4270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err="1" smtClean="0">
                  <a:solidFill>
                    <a:schemeClr val="accent4">
                      <a:lumMod val="50000"/>
                    </a:schemeClr>
                  </a:solidFill>
                </a:rPr>
                <a:t>Cryo</a:t>
              </a:r>
              <a:r>
                <a:rPr lang="en-US" altLang="zh-TW" sz="3200" dirty="0" smtClean="0">
                  <a:solidFill>
                    <a:schemeClr val="accent4">
                      <a:lumMod val="50000"/>
                    </a:schemeClr>
                  </a:solidFill>
                </a:rPr>
                <a:t>-EM</a:t>
              </a:r>
              <a:endParaRPr lang="zh-TW" altLang="en-US" sz="3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11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00105 -0.7231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302322" y="2179030"/>
            <a:ext cx="1680620" cy="3090503"/>
            <a:chOff x="3302322" y="2179030"/>
            <a:chExt cx="1680620" cy="3090503"/>
          </a:xfrm>
        </p:grpSpPr>
        <p:sp>
          <p:nvSpPr>
            <p:cNvPr id="7" name="圓角化同側角落矩形 6"/>
            <p:cNvSpPr/>
            <p:nvPr/>
          </p:nvSpPr>
          <p:spPr>
            <a:xfrm>
              <a:off x="3314174" y="2179030"/>
              <a:ext cx="1668768" cy="556302"/>
            </a:xfrm>
            <a:prstGeom prst="round2Same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 smtClean="0"/>
                <a:t> Motion</a:t>
              </a:r>
              <a:r>
                <a:rPr kumimoji="1" lang="zh-TW" altLang="en-US" dirty="0" smtClean="0"/>
                <a:t>、</a:t>
              </a:r>
              <a:r>
                <a:rPr kumimoji="1" lang="en-US" altLang="zh-TW" dirty="0" smtClean="0"/>
                <a:t>CTF</a:t>
              </a:r>
            </a:p>
            <a:p>
              <a:pPr algn="ctr"/>
              <a:r>
                <a:rPr kumimoji="1" lang="en-US" altLang="zh-TW" dirty="0" smtClean="0"/>
                <a:t>Corrections</a:t>
              </a:r>
              <a:endParaRPr kumimoji="1"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302322" y="2739956"/>
              <a:ext cx="1668768" cy="25295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0554" y="4297163"/>
              <a:ext cx="1537317" cy="919857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4899" y="2780761"/>
              <a:ext cx="1651954" cy="630931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3697" y="3460823"/>
              <a:ext cx="732540" cy="738090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9374956" y="2183654"/>
            <a:ext cx="1731719" cy="3180345"/>
            <a:chOff x="9374956" y="2183654"/>
            <a:chExt cx="1731719" cy="3180345"/>
          </a:xfrm>
        </p:grpSpPr>
        <p:sp>
          <p:nvSpPr>
            <p:cNvPr id="3" name="圓角化同側角落矩形 2"/>
            <p:cNvSpPr/>
            <p:nvPr/>
          </p:nvSpPr>
          <p:spPr>
            <a:xfrm>
              <a:off x="9374956" y="2183654"/>
              <a:ext cx="1731719" cy="556302"/>
            </a:xfrm>
            <a:prstGeom prst="round2Same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 smtClean="0"/>
                <a:t>3D Reconstruction</a:t>
              </a:r>
              <a:endParaRPr kumimoji="1" lang="zh-TW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9374956" y="2739956"/>
              <a:ext cx="1731719" cy="262404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 dirty="0"/>
            </a:p>
          </p:txBody>
        </p:sp>
        <p:sp>
          <p:nvSpPr>
            <p:cNvPr id="12" name="圓角化同側角落矩形 11"/>
            <p:cNvSpPr/>
            <p:nvPr/>
          </p:nvSpPr>
          <p:spPr>
            <a:xfrm>
              <a:off x="9479906" y="3033827"/>
              <a:ext cx="1553299" cy="377865"/>
            </a:xfrm>
            <a:prstGeom prst="round2SameRect">
              <a:avLst/>
            </a:prstGeom>
            <a:solidFill>
              <a:srgbClr val="11243A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 smtClean="0"/>
                <a:t>Initial Volume</a:t>
              </a:r>
              <a:endParaRPr kumimoji="1" lang="zh-TW" altLang="en-US" dirty="0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9479906" y="3621618"/>
              <a:ext cx="1553299" cy="551248"/>
            </a:xfrm>
            <a:prstGeom prst="roundRect">
              <a:avLst/>
            </a:prstGeom>
            <a:solidFill>
              <a:srgbClr val="1124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 smtClean="0"/>
                <a:t>3D Classification</a:t>
              </a:r>
              <a:endParaRPr kumimoji="1" lang="zh-TW" altLang="en-US" dirty="0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9495872" y="4351298"/>
              <a:ext cx="1537334" cy="561362"/>
            </a:xfrm>
            <a:prstGeom prst="roundRect">
              <a:avLst/>
            </a:prstGeom>
            <a:solidFill>
              <a:srgbClr val="1124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 smtClean="0"/>
                <a:t>3D</a:t>
              </a:r>
            </a:p>
            <a:p>
              <a:pPr algn="ctr"/>
              <a:r>
                <a:rPr kumimoji="1" lang="en-US" altLang="zh-TW" dirty="0" smtClean="0"/>
                <a:t>Refinement</a:t>
              </a:r>
              <a:endParaRPr kumimoji="1" lang="zh-TW" altLang="en-US" dirty="0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256590" y="269844"/>
            <a:ext cx="1125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>
                <a:solidFill>
                  <a:schemeClr val="accent5">
                    <a:lumMod val="75000"/>
                  </a:schemeClr>
                </a:solidFill>
              </a:rPr>
              <a:t>Cryo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</a:rPr>
              <a:t>-EM Analysis Workflow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48745" y="2373028"/>
            <a:ext cx="2939595" cy="2913679"/>
            <a:chOff x="48745" y="2373028"/>
            <a:chExt cx="2939595" cy="2913679"/>
          </a:xfrm>
        </p:grpSpPr>
        <p:grpSp>
          <p:nvGrpSpPr>
            <p:cNvPr id="31" name="群組 30"/>
            <p:cNvGrpSpPr/>
            <p:nvPr/>
          </p:nvGrpSpPr>
          <p:grpSpPr>
            <a:xfrm>
              <a:off x="382115" y="2373028"/>
              <a:ext cx="2525394" cy="2913679"/>
              <a:chOff x="1047749" y="0"/>
              <a:chExt cx="10572750" cy="672227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saturation sat="147000"/>
                        </a14:imgEffect>
                        <a14:imgEffect>
                          <a14:brightnessContrast bright="-2000" contrast="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7749" y="1528763"/>
                <a:ext cx="10572750" cy="3107533"/>
              </a:xfrm>
              <a:prstGeom prst="rect">
                <a:avLst/>
              </a:prstGeom>
              <a:pattFill prst="pct60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bg1">
                    <a:alpha val="84000"/>
                  </a:schemeClr>
                </a:solidFill>
              </a:ln>
            </p:spPr>
          </p:pic>
          <p:grpSp>
            <p:nvGrpSpPr>
              <p:cNvPr id="17" name="群組 16"/>
              <p:cNvGrpSpPr/>
              <p:nvPr/>
            </p:nvGrpSpPr>
            <p:grpSpPr>
              <a:xfrm>
                <a:off x="3057525" y="0"/>
                <a:ext cx="6010274" cy="1528766"/>
                <a:chOff x="3128962" y="-2"/>
                <a:chExt cx="6010274" cy="1528766"/>
              </a:xfrm>
            </p:grpSpPr>
            <p:cxnSp>
              <p:nvCxnSpPr>
                <p:cNvPr id="18" name="直線單箭頭接點 17"/>
                <p:cNvCxnSpPr/>
                <p:nvPr/>
              </p:nvCxnSpPr>
              <p:spPr>
                <a:xfrm>
                  <a:off x="3128962" y="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單箭頭接點 18"/>
                <p:cNvCxnSpPr/>
                <p:nvPr/>
              </p:nvCxnSpPr>
              <p:spPr>
                <a:xfrm>
                  <a:off x="3652837" y="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224337" y="0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/>
                <p:nvPr/>
              </p:nvCxnSpPr>
              <p:spPr>
                <a:xfrm>
                  <a:off x="4781549" y="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/>
                <p:nvPr/>
              </p:nvCxnSpPr>
              <p:spPr>
                <a:xfrm>
                  <a:off x="5305424" y="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/>
                <p:nvPr/>
              </p:nvCxnSpPr>
              <p:spPr>
                <a:xfrm>
                  <a:off x="5876924" y="0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/>
                <p:nvPr/>
              </p:nvCxnSpPr>
              <p:spPr>
                <a:xfrm>
                  <a:off x="6405561" y="0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/>
                <p:nvPr/>
              </p:nvCxnSpPr>
              <p:spPr>
                <a:xfrm>
                  <a:off x="6929436" y="0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>
                  <a:off x="7500936" y="-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/>
                <p:nvPr/>
              </p:nvCxnSpPr>
              <p:spPr>
                <a:xfrm>
                  <a:off x="8043861" y="-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/>
                <p:nvPr/>
              </p:nvCxnSpPr>
              <p:spPr>
                <a:xfrm>
                  <a:off x="8567736" y="-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/>
                <p:nvPr/>
              </p:nvCxnSpPr>
              <p:spPr>
                <a:xfrm>
                  <a:off x="9139236" y="-2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2511" y="4993483"/>
                <a:ext cx="10077449" cy="1728787"/>
              </a:xfrm>
              <a:prstGeom prst="rect">
                <a:avLst/>
              </a:prstGeom>
            </p:spPr>
          </p:pic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  <a14:imgEffect>
                        <a14:brightnessContrast bright="16000" contrast="-5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45" y="4546859"/>
              <a:ext cx="2939595" cy="725213"/>
            </a:xfrm>
            <a:prstGeom prst="rect">
              <a:avLst/>
            </a:prstGeom>
          </p:spPr>
        </p:pic>
      </p:grpSp>
      <p:grpSp>
        <p:nvGrpSpPr>
          <p:cNvPr id="58" name="群組 57"/>
          <p:cNvGrpSpPr/>
          <p:nvPr/>
        </p:nvGrpSpPr>
        <p:grpSpPr>
          <a:xfrm>
            <a:off x="5016103" y="2173574"/>
            <a:ext cx="1905266" cy="3560349"/>
            <a:chOff x="5016103" y="2173574"/>
            <a:chExt cx="1905266" cy="3560349"/>
          </a:xfrm>
        </p:grpSpPr>
        <p:sp>
          <p:nvSpPr>
            <p:cNvPr id="6" name="圓角化同側角落矩形 5"/>
            <p:cNvSpPr/>
            <p:nvPr/>
          </p:nvSpPr>
          <p:spPr>
            <a:xfrm>
              <a:off x="5197804" y="2173574"/>
              <a:ext cx="1668768" cy="556302"/>
            </a:xfrm>
            <a:prstGeom prst="round2Same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 smtClean="0"/>
                <a:t> Single Particle</a:t>
              </a:r>
            </a:p>
            <a:p>
              <a:pPr algn="ctr"/>
              <a:r>
                <a:rPr kumimoji="1" lang="en-US" altLang="zh-TW" dirty="0" smtClean="0"/>
                <a:t>Image</a:t>
              </a:r>
              <a:endParaRPr kumimoji="1" lang="zh-TW" altLang="en-US" dirty="0"/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6103" y="2780761"/>
              <a:ext cx="1905266" cy="2953162"/>
            </a:xfrm>
            <a:prstGeom prst="rect">
              <a:avLst/>
            </a:prstGeom>
          </p:spPr>
        </p:pic>
      </p:grpSp>
      <p:grpSp>
        <p:nvGrpSpPr>
          <p:cNvPr id="57" name="群組 56"/>
          <p:cNvGrpSpPr/>
          <p:nvPr/>
        </p:nvGrpSpPr>
        <p:grpSpPr>
          <a:xfrm>
            <a:off x="6919524" y="2178614"/>
            <a:ext cx="2419688" cy="3555309"/>
            <a:chOff x="6919524" y="2178614"/>
            <a:chExt cx="2419688" cy="3555309"/>
          </a:xfrm>
        </p:grpSpPr>
        <p:sp>
          <p:nvSpPr>
            <p:cNvPr id="5" name="圓角化同側角落矩形 4"/>
            <p:cNvSpPr/>
            <p:nvPr/>
          </p:nvSpPr>
          <p:spPr>
            <a:xfrm>
              <a:off x="7128940" y="2178614"/>
              <a:ext cx="1931129" cy="556302"/>
            </a:xfrm>
            <a:prstGeom prst="round2Same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/>
                <a:t>2</a:t>
              </a:r>
              <a:r>
                <a:rPr kumimoji="1" lang="en-US" altLang="zh-TW" dirty="0" smtClean="0"/>
                <a:t>D Clustering</a:t>
              </a:r>
              <a:endParaRPr kumimoji="1" lang="zh-TW" altLang="en-US" dirty="0"/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9524" y="2780761"/>
              <a:ext cx="2419688" cy="2953162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256590" y="1132114"/>
            <a:ext cx="11616096" cy="5399315"/>
          </a:xfrm>
          <a:prstGeom prst="rect">
            <a:avLst/>
          </a:prstGeom>
          <a:blipFill dpi="0" rotWithShape="1">
            <a:blip r:embed="rId13">
              <a:alphaModFix amt="8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8" name="群組 37"/>
          <p:cNvGrpSpPr/>
          <p:nvPr/>
        </p:nvGrpSpPr>
        <p:grpSpPr>
          <a:xfrm>
            <a:off x="251588" y="1641967"/>
            <a:ext cx="4433376" cy="4725553"/>
            <a:chOff x="48745" y="2373028"/>
            <a:chExt cx="2939595" cy="2913679"/>
          </a:xfrm>
        </p:grpSpPr>
        <p:grpSp>
          <p:nvGrpSpPr>
            <p:cNvPr id="39" name="群組 38"/>
            <p:cNvGrpSpPr/>
            <p:nvPr/>
          </p:nvGrpSpPr>
          <p:grpSpPr>
            <a:xfrm>
              <a:off x="382115" y="2373028"/>
              <a:ext cx="2525394" cy="2913679"/>
              <a:chOff x="1047749" y="0"/>
              <a:chExt cx="10572750" cy="6722270"/>
            </a:xfrm>
          </p:grpSpPr>
          <p:pic>
            <p:nvPicPr>
              <p:cNvPr id="41" name="圖片 40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saturation sat="147000"/>
                        </a14:imgEffect>
                        <a14:imgEffect>
                          <a14:brightnessContrast bright="-2000" contrast="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7749" y="1528763"/>
                <a:ext cx="10572750" cy="3107533"/>
              </a:xfrm>
              <a:prstGeom prst="rect">
                <a:avLst/>
              </a:prstGeom>
              <a:pattFill prst="pct60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bg1">
                    <a:alpha val="84000"/>
                  </a:schemeClr>
                </a:solidFill>
              </a:ln>
            </p:spPr>
          </p:pic>
          <p:grpSp>
            <p:nvGrpSpPr>
              <p:cNvPr id="42" name="群組 41"/>
              <p:cNvGrpSpPr/>
              <p:nvPr/>
            </p:nvGrpSpPr>
            <p:grpSpPr>
              <a:xfrm>
                <a:off x="3057525" y="0"/>
                <a:ext cx="6010274" cy="1528766"/>
                <a:chOff x="3128962" y="-2"/>
                <a:chExt cx="6010274" cy="1528766"/>
              </a:xfrm>
            </p:grpSpPr>
            <p:cxnSp>
              <p:nvCxnSpPr>
                <p:cNvPr id="44" name="直線單箭頭接點 43"/>
                <p:cNvCxnSpPr/>
                <p:nvPr/>
              </p:nvCxnSpPr>
              <p:spPr>
                <a:xfrm>
                  <a:off x="3128962" y="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單箭頭接點 44"/>
                <p:cNvCxnSpPr/>
                <p:nvPr/>
              </p:nvCxnSpPr>
              <p:spPr>
                <a:xfrm>
                  <a:off x="3652837" y="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單箭頭接點 45"/>
                <p:cNvCxnSpPr/>
                <p:nvPr/>
              </p:nvCxnSpPr>
              <p:spPr>
                <a:xfrm>
                  <a:off x="4224337" y="0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單箭頭接點 46"/>
                <p:cNvCxnSpPr/>
                <p:nvPr/>
              </p:nvCxnSpPr>
              <p:spPr>
                <a:xfrm>
                  <a:off x="4781549" y="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單箭頭接點 47"/>
                <p:cNvCxnSpPr/>
                <p:nvPr/>
              </p:nvCxnSpPr>
              <p:spPr>
                <a:xfrm>
                  <a:off x="5305424" y="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單箭頭接點 48"/>
                <p:cNvCxnSpPr/>
                <p:nvPr/>
              </p:nvCxnSpPr>
              <p:spPr>
                <a:xfrm>
                  <a:off x="5876924" y="0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單箭頭接點 49"/>
                <p:cNvCxnSpPr/>
                <p:nvPr/>
              </p:nvCxnSpPr>
              <p:spPr>
                <a:xfrm>
                  <a:off x="6405561" y="0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單箭頭接點 50"/>
                <p:cNvCxnSpPr/>
                <p:nvPr/>
              </p:nvCxnSpPr>
              <p:spPr>
                <a:xfrm>
                  <a:off x="6929436" y="0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單箭頭接點 51"/>
                <p:cNvCxnSpPr/>
                <p:nvPr/>
              </p:nvCxnSpPr>
              <p:spPr>
                <a:xfrm>
                  <a:off x="7500936" y="-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單箭頭接點 52"/>
                <p:cNvCxnSpPr/>
                <p:nvPr/>
              </p:nvCxnSpPr>
              <p:spPr>
                <a:xfrm>
                  <a:off x="8043861" y="-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單箭頭接點 53"/>
                <p:cNvCxnSpPr/>
                <p:nvPr/>
              </p:nvCxnSpPr>
              <p:spPr>
                <a:xfrm>
                  <a:off x="8567736" y="-1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單箭頭接點 54"/>
                <p:cNvCxnSpPr/>
                <p:nvPr/>
              </p:nvCxnSpPr>
              <p:spPr>
                <a:xfrm>
                  <a:off x="9139236" y="-2"/>
                  <a:ext cx="0" cy="1528763"/>
                </a:xfrm>
                <a:prstGeom prst="straightConnector1">
                  <a:avLst/>
                </a:prstGeom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2511" y="4993483"/>
                <a:ext cx="10077449" cy="1728787"/>
              </a:xfrm>
              <a:prstGeom prst="rect">
                <a:avLst/>
              </a:prstGeom>
            </p:spPr>
          </p:pic>
        </p:grpSp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  <a14:imgEffect>
                        <a14:brightnessContrast bright="16000" contrast="-5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45" y="4546859"/>
              <a:ext cx="2939595" cy="725213"/>
            </a:xfrm>
            <a:prstGeom prst="rect">
              <a:avLst/>
            </a:prstGeom>
          </p:spPr>
        </p:pic>
      </p:grpSp>
      <p:grpSp>
        <p:nvGrpSpPr>
          <p:cNvPr id="60" name="群組 59"/>
          <p:cNvGrpSpPr/>
          <p:nvPr/>
        </p:nvGrpSpPr>
        <p:grpSpPr>
          <a:xfrm>
            <a:off x="1859676" y="1486302"/>
            <a:ext cx="3959091" cy="4868427"/>
            <a:chOff x="3302322" y="2179030"/>
            <a:chExt cx="1680620" cy="3090503"/>
          </a:xfrm>
        </p:grpSpPr>
        <p:sp>
          <p:nvSpPr>
            <p:cNvPr id="61" name="圓角化同側角落矩形 60"/>
            <p:cNvSpPr/>
            <p:nvPr/>
          </p:nvSpPr>
          <p:spPr>
            <a:xfrm>
              <a:off x="3314174" y="2179030"/>
              <a:ext cx="1668768" cy="556302"/>
            </a:xfrm>
            <a:prstGeom prst="round2Same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 smtClean="0"/>
                <a:t> Motion</a:t>
              </a:r>
              <a:r>
                <a:rPr kumimoji="1" lang="zh-TW" altLang="en-US" dirty="0" smtClean="0"/>
                <a:t>、</a:t>
              </a:r>
              <a:r>
                <a:rPr kumimoji="1" lang="en-US" altLang="zh-TW" dirty="0" smtClean="0"/>
                <a:t>CTF</a:t>
              </a:r>
            </a:p>
            <a:p>
              <a:pPr algn="ctr"/>
              <a:r>
                <a:rPr kumimoji="1" lang="en-US" altLang="zh-TW" dirty="0" smtClean="0"/>
                <a:t>Corrections</a:t>
              </a:r>
              <a:endParaRPr kumimoji="1" lang="zh-TW" altLang="en-US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3302322" y="2739956"/>
              <a:ext cx="1668768" cy="25295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/>
            </a:p>
          </p:txBody>
        </p:sp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0554" y="4297163"/>
              <a:ext cx="1537317" cy="919857"/>
            </a:xfrm>
            <a:prstGeom prst="rect">
              <a:avLst/>
            </a:prstGeom>
          </p:spPr>
        </p:pic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4899" y="2780761"/>
              <a:ext cx="1651954" cy="630931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3697" y="3460823"/>
              <a:ext cx="732540" cy="738090"/>
            </a:xfrm>
            <a:prstGeom prst="rect">
              <a:avLst/>
            </a:prstGeom>
          </p:spPr>
        </p:pic>
      </p:grpSp>
      <p:grpSp>
        <p:nvGrpSpPr>
          <p:cNvPr id="69" name="群組 68"/>
          <p:cNvGrpSpPr/>
          <p:nvPr/>
        </p:nvGrpSpPr>
        <p:grpSpPr>
          <a:xfrm>
            <a:off x="3643977" y="1486302"/>
            <a:ext cx="3960000" cy="4867200"/>
            <a:chOff x="5016103" y="2173574"/>
            <a:chExt cx="1905266" cy="3560349"/>
          </a:xfrm>
        </p:grpSpPr>
        <p:sp>
          <p:nvSpPr>
            <p:cNvPr id="70" name="圓角化同側角落矩形 69"/>
            <p:cNvSpPr/>
            <p:nvPr/>
          </p:nvSpPr>
          <p:spPr>
            <a:xfrm>
              <a:off x="5197804" y="2173574"/>
              <a:ext cx="1668768" cy="556302"/>
            </a:xfrm>
            <a:prstGeom prst="round2Same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 smtClean="0"/>
                <a:t> Single Particle</a:t>
              </a:r>
            </a:p>
            <a:p>
              <a:pPr algn="ctr"/>
              <a:r>
                <a:rPr kumimoji="1" lang="en-US" altLang="zh-TW" dirty="0" smtClean="0"/>
                <a:t>Image</a:t>
              </a:r>
              <a:endParaRPr kumimoji="1" lang="zh-TW" altLang="en-US" dirty="0"/>
            </a:p>
          </p:txBody>
        </p:sp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6103" y="2780761"/>
              <a:ext cx="1905266" cy="2953162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5590622" y="1515806"/>
            <a:ext cx="3960000" cy="4867200"/>
            <a:chOff x="6919524" y="2178614"/>
            <a:chExt cx="2419688" cy="3555309"/>
          </a:xfrm>
        </p:grpSpPr>
        <p:sp>
          <p:nvSpPr>
            <p:cNvPr id="73" name="圓角化同側角落矩形 72"/>
            <p:cNvSpPr/>
            <p:nvPr/>
          </p:nvSpPr>
          <p:spPr>
            <a:xfrm>
              <a:off x="7128940" y="2178614"/>
              <a:ext cx="1931129" cy="556302"/>
            </a:xfrm>
            <a:prstGeom prst="round2Same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dirty="0"/>
                <a:t>2</a:t>
              </a:r>
              <a:r>
                <a:rPr kumimoji="1" lang="en-US" altLang="zh-TW" dirty="0" smtClean="0"/>
                <a:t>D Clustering</a:t>
              </a:r>
              <a:endParaRPr kumimoji="1" lang="zh-TW" altLang="en-US" dirty="0"/>
            </a:p>
          </p:txBody>
        </p:sp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9524" y="2780761"/>
              <a:ext cx="2419688" cy="2953162"/>
            </a:xfrm>
            <a:prstGeom prst="rect">
              <a:avLst/>
            </a:prstGeom>
          </p:spPr>
        </p:pic>
      </p:grpSp>
      <p:grpSp>
        <p:nvGrpSpPr>
          <p:cNvPr id="85" name="群組 84"/>
          <p:cNvGrpSpPr/>
          <p:nvPr/>
        </p:nvGrpSpPr>
        <p:grpSpPr>
          <a:xfrm>
            <a:off x="7223762" y="1500320"/>
            <a:ext cx="3960000" cy="4867200"/>
            <a:chOff x="7223762" y="1500320"/>
            <a:chExt cx="3960000" cy="4867200"/>
          </a:xfrm>
        </p:grpSpPr>
        <p:grpSp>
          <p:nvGrpSpPr>
            <p:cNvPr id="78" name="群組 77"/>
            <p:cNvGrpSpPr/>
            <p:nvPr/>
          </p:nvGrpSpPr>
          <p:grpSpPr>
            <a:xfrm>
              <a:off x="7223762" y="1500320"/>
              <a:ext cx="3960000" cy="4867200"/>
              <a:chOff x="9374956" y="2183654"/>
              <a:chExt cx="1731719" cy="5423501"/>
            </a:xfrm>
          </p:grpSpPr>
          <p:sp>
            <p:nvSpPr>
              <p:cNvPr id="79" name="圓角化同側角落矩形 78"/>
              <p:cNvSpPr/>
              <p:nvPr/>
            </p:nvSpPr>
            <p:spPr>
              <a:xfrm>
                <a:off x="9374956" y="2183654"/>
                <a:ext cx="1731719" cy="556302"/>
              </a:xfrm>
              <a:prstGeom prst="round2Same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TW" dirty="0" smtClean="0"/>
                  <a:t>3D Reconstruction</a:t>
                </a:r>
                <a:endParaRPr kumimoji="1" lang="zh-TW" altLang="en-US" dirty="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9374956" y="2739955"/>
                <a:ext cx="1731719" cy="486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TW" altLang="en-US" dirty="0"/>
              </a:p>
            </p:txBody>
          </p:sp>
          <p:sp>
            <p:nvSpPr>
              <p:cNvPr id="81" name="圓角化同側角落矩形 80"/>
              <p:cNvSpPr/>
              <p:nvPr/>
            </p:nvSpPr>
            <p:spPr>
              <a:xfrm>
                <a:off x="9479906" y="3033827"/>
                <a:ext cx="1553299" cy="377865"/>
              </a:xfrm>
              <a:prstGeom prst="round2SameRect">
                <a:avLst/>
              </a:prstGeom>
              <a:solidFill>
                <a:srgbClr val="11243A"/>
              </a:solidFill>
              <a:ln>
                <a:solidFill>
                  <a:srgbClr val="00009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TW" dirty="0" smtClean="0"/>
                  <a:t>Initial Volume</a:t>
                </a:r>
                <a:endParaRPr kumimoji="1" lang="zh-TW" altLang="en-US" dirty="0"/>
              </a:p>
            </p:txBody>
          </p:sp>
          <p:sp>
            <p:nvSpPr>
              <p:cNvPr id="82" name="圓角矩形 81"/>
              <p:cNvSpPr/>
              <p:nvPr/>
            </p:nvSpPr>
            <p:spPr>
              <a:xfrm>
                <a:off x="9479906" y="3621618"/>
                <a:ext cx="1553299" cy="551248"/>
              </a:xfrm>
              <a:prstGeom prst="roundRect">
                <a:avLst/>
              </a:prstGeom>
              <a:solidFill>
                <a:srgbClr val="11243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TW" dirty="0" smtClean="0"/>
                  <a:t>3D Classification</a:t>
                </a:r>
                <a:endParaRPr kumimoji="1" lang="zh-TW" altLang="en-US" dirty="0"/>
              </a:p>
            </p:txBody>
          </p:sp>
          <p:sp>
            <p:nvSpPr>
              <p:cNvPr id="83" name="圓角矩形 82"/>
              <p:cNvSpPr/>
              <p:nvPr/>
            </p:nvSpPr>
            <p:spPr>
              <a:xfrm>
                <a:off x="9495872" y="4351298"/>
                <a:ext cx="1537334" cy="561362"/>
              </a:xfrm>
              <a:prstGeom prst="roundRect">
                <a:avLst/>
              </a:prstGeom>
              <a:solidFill>
                <a:srgbClr val="11243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TW" dirty="0" smtClean="0"/>
                  <a:t>3D</a:t>
                </a:r>
              </a:p>
              <a:p>
                <a:pPr algn="ctr"/>
                <a:r>
                  <a:rPr kumimoji="1" lang="en-US" altLang="zh-TW" dirty="0" smtClean="0"/>
                  <a:t>Refinement</a:t>
                </a:r>
                <a:endParaRPr kumimoji="1" lang="zh-TW" altLang="en-US" dirty="0"/>
              </a:p>
            </p:txBody>
          </p:sp>
        </p:grpSp>
        <p:pic>
          <p:nvPicPr>
            <p:cNvPr id="84" name="圖片 8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22169" y="4142209"/>
              <a:ext cx="3504076" cy="2201575"/>
            </a:xfrm>
            <a:prstGeom prst="rect">
              <a:avLst/>
            </a:prstGeom>
          </p:spPr>
        </p:pic>
      </p:grpSp>
      <p:sp>
        <p:nvSpPr>
          <p:cNvPr id="86" name="圓角矩形 85"/>
          <p:cNvSpPr/>
          <p:nvPr/>
        </p:nvSpPr>
        <p:spPr>
          <a:xfrm>
            <a:off x="5689034" y="2434201"/>
            <a:ext cx="3973581" cy="19483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6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3.33"/>
  <p:tag name="ORIGINALWIDTH" val="2687.664"/>
  <p:tag name="LATEXADDIN" val="\documentclass{article}&#10;\usepackage{amsmath}&#10;\usepackage{xcolor}&#10;\pagestyle{empty}&#10;\begin{document}&#10;&#10;\begin{itemize}&#10;\item[]1. {\color{blue} very low signal-to-noise ratio (SNRs) images}&#10;\item[]&#10;\item[]2. {\color{blue} high dimensional data:}&#10;\item Large size of images&#10;\item Large number of images&#10;\item Large number of clustering&#10;\end{itemize}&#10;&#10;\end{document}"/>
  <p:tag name="IGUANATEXSIZE" val="28"/>
  <p:tag name="IGUANATEXCURSOR" val="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.4548"/>
  <p:tag name="ORIGINALWIDTH" val="1209.599"/>
  <p:tag name="LATEXADDIN" val="\documentclass{article}&#10;\usepackage{amsmath}&#10;\pagestyle{empty}&#10;\begin{document}&#10;&#10;\begin{itemize}&#10;\item[] reference image vector&#10;\item[] random image vector&#10;\end{itemize}&#10;&#10;\end{document}"/>
  <p:tag name="IGUANATEXSIZE" val="28"/>
  <p:tag name="IGUANATEXCURSOR" val="13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5.706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{\color{blue} A_{n,p,m}}\]&#10;&#10;\end{document}"/>
  <p:tag name="IGUANATEXSIZE" val="28"/>
  <p:tag name="IGUANATEXCURSOR" val="37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321.709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 &#10;{\color{red} V_{n,p,m}}\]&#10;&#10;\end{document}"/>
  <p:tag name="IGUANATEXSIZE" val="28"/>
  <p:tag name="IGUANATEXCURSOR" val="37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991.376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begin{align*}&#10;= \frac{\color{blue}{A_{n,p,m}}}{\color{blue}{A_{n,p,m}}+\color{red}{V_{n,p,m}}}&#10;\end{align*}&#10;&#10;&#10;\end{document}"/>
  <p:tag name="IGUANATEXSIZE" val="28"/>
  <p:tag name="IGUANATEXCURSOR" val="44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.418"/>
  <p:tag name="ORIGINALWIDTH" val="4218.97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begin{itemize}&#10;&#10;\item  The CC between ${\bf r}$ and ${\bf \overline{X}_m}/\|{\bf \overline{X}_m}\|$ equals&#10;{\small&#10;\begin{align*}&#10;\mathrm{CC}^2\left(\frac{{\bf \overline{X}_m}}{\|{\bf \overline{X}_m}\|},{\bf r}\right)=\rho^2_{n,p,m} = \frac{{\color{blue}\left(\sum^m_{k=1}X^{(k)}_{1}\right)^2}}{\color{blue}{&#10;(\sum^m_{k=1}X^{(k)}_{1})^2}+\color{red}{(\sum^m_{k=1}X^{(k)}_{2})^2+&#10;\dots+(\sum^m_{k=1}X^{(k)}_{p}})^2&#10;}&#10;\end{align*}&#10;}&#10;\end{itemize}&#10;&#10;&#10;\end{document}"/>
  <p:tag name="IGUANATEXSIZE" val="28"/>
  <p:tag name="IGUANATEXCURSOR" val="557"/>
  <p:tag name="TRANSPARENCY" val="True"/>
  <p:tag name="FILENAME" val=""/>
  <p:tag name="LATEXENGINEID" val="0"/>
  <p:tag name="TEMPFOLDER" val="C:\Users\user\Desktop\"/>
  <p:tag name="LATEXFORMHEIGHT" val="312"/>
  <p:tag name="LATEXFORMWIDTH" val="477.7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2858.64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2. When averaging random images,&#10;$&#10;{\color{red} V_{n,p,m}}= O_p\left( \frac{1}{m}\right)&#10;$&#10;&#10;\end{document}"/>
  <p:tag name="IGUANATEXSIZE" val="28"/>
  <p:tag name="IGUANATEXCURSOR" val="37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040.1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1. Based on Cai, Fan, Jiang (2013), &#10;$&#10;{\color{blue} A_{n,p,m}} = O_p\left(\frac{\log n}{p}\right)$&#10;&#10;\end{document}"/>
  <p:tag name="IGUANATEXSIZE" val="28"/>
  <p:tag name="IGUANATEXCURSOR" val="41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0.4237"/>
  <p:tag name="ORIGINALWIDTH" val="2524.185"/>
  <p:tag name="LATEXADDIN" val="\documentclass{article}&#10;\usepackage{amsmath}&#10;\pagestyle{empty}&#10;\begin{document}&#10;&#10;\begin{itemize}&#10;\item $n$: the number of images&#10;\item $p$: the size of an image&#10;\item $m$: the number of images used for averaging&#10;\end{itemize}&#10;&#10;\end{document}"/>
  <p:tag name="IGUANATEXSIZE" val="28"/>
  <p:tag name="IGUANATEXCURSOR" val="21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39.10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{\color{blue} A_{n,p,m}}=O_p\left(\frac{\log n}{p}\right)&#10;\]&#10;&#10;\end{document}"/>
  <p:tag name="IGUANATEXSIZE" val="28"/>
  <p:tag name="IGUANATEXCURSOR" val="40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968.878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{\color{red} V_{n,p,m}}=O_p\left( \frac{1}{m}\right)&#10;\]&#10;&#10;\end{document}"/>
  <p:tag name="IGUANATEXSIZE" val="28"/>
  <p:tag name="IGUANATEXCURSOR" val="40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1541.807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linespread{1.3}&#10;\usepackage{caption}&#10;\newcommand{\bbR}{\mathbb{R}}&#10;\newcommand{\bbN}{\mathbb{N}}&#10;\newcommand{\vect}{\mathrm{vec}}&#10;\pagestyle{empty}&#10;\begin{document}&#10;\[&#10;\mathrm{CC}({\color{blue}\bf X},{\color{red}\bf Y})= \vect({\color{blue}\bf X})&#10;^\top &#10;\vect({\color{red}\bf Y})&#10;\]&#10;\end{document}"/>
  <p:tag name="IGUANATEXSIZE" val="28"/>
  <p:tag name="IGUANATEXCURSOR" val="591"/>
  <p:tag name="TRANSPARENCY" val="True"/>
  <p:tag name="FILENAME" val=""/>
  <p:tag name="LATEXENGINEID" val="0"/>
  <p:tag name="TEMPFOLDER" val="C:\Users\user\Desktop\"/>
  <p:tag name="LATEXFORMHEIGHT" val="399"/>
  <p:tag name="LATEXFORMWIDTH" val="71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92.725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\mbox{~and~}&#10;\]&#10;&#10;\end{document}"/>
  <p:tag name="IGUANATEXSIZE" val="28"/>
  <p:tag name="IGUANATEXCURSOR" val="36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1.3911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=O_p\left( \frac{m\log n}{p}\right)&#10;\]&#10;&#10;\end{document}"/>
  <p:tag name="IGUANATEXSIZE" val="28"/>
  <p:tag name="IGUANATEXCURSOR" val="38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896.137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 \frac{m\log n}{p} \rightarrow \beta &gt; 0&#10;\]&#10;&#10;\end{document}"/>
  <p:tag name="IGUANATEXSIZE" val="28"/>
  <p:tag name="IGUANATEXCURSOR" val="38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2122"/>
  <p:tag name="ORIGINALWIDTH" val="1287.58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 \frac{A_{n,p,m}}{V_{n,p,m}}=O_p\left(\frac{m\log n}{p}\right)\]&#10;&#10;\end{document}"/>
  <p:tag name="IGUANATEXSIZE" val="28"/>
  <p:tag name="IGUANATEXCURSOR" val="41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2928.384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{\color{blue}\beta_{n,p,m} = \frac{m}{p}\left\{ 2    \log\left(\frac{n}{m}\right) - \log\log\left(\frac{n}{m}\right) -  \log(4\pi) + 2&#10; \right\}}&#10;\]&#10;&#10;\end{document}"/>
  <p:tag name="IGUANATEXSIZE" val="28"/>
  <p:tag name="IGUANATEXCURSOR" val="36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2.79"/>
  <p:tag name="ORIGINALWIDTH" val="4293.96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noindent{\bf \color{blue} Consistency Theorem}\\&#10;&#10;\noindent{\sl Let $m =m_n$  satisfy $m / n \rightarrow 0$&#10;and $p=p_n \rightarrow \infty$ satisfy $(\log n)^{2}/ p\rightarrow 0$ as $n \rightarrow \infty$. Then&#10;\begin{itemize}&#10;\item[](i)&#10;\[&#10;\frac{A_{n,p,m}}{V_{n,p,m}} - \beta_{n,p,m} \rightarrow 0,&#10;\]&#10;\item[](ii)\[&#10; {\boldsymbol\rho^2_{n,p,m}} - \frac{\beta_{n,p,m}}{1+\beta_{n,p,m}} \rightarrow 0.&#10;\]&#10;\end{itemize}&#10;}&#10;\end{document}"/>
  <p:tag name="IGUANATEXSIZE" val="28"/>
  <p:tag name="IGUANATEXCURSOR" val="746"/>
  <p:tag name="TRANSPARENCY" val="True"/>
  <p:tag name="FILENAME" val=""/>
  <p:tag name="LATEXENGINEID" val="0"/>
  <p:tag name="TEMPFOLDER" val="C:\Users\user\Desktop\"/>
  <p:tag name="LATEXFORMHEIGHT" val="312"/>
  <p:tag name="LATEXFORMWIDTH" val="567.7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2.6884"/>
  <p:tag name="ORIGINALWIDTH" val="1403.075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begin{align*}&#10;\rho_{n,p,m}&amp;\sim \left(\frac{\beta_{n,p,m}}{1+\beta_{n,p,m}}\right)^{1/2}\notag\\&amp;= 0.670&#10;\end{align*}&#10;&#10;&#10;\end{document}"/>
  <p:tag name="IGUANATEXSIZE" val="28"/>
  <p:tag name="IGUANATEXCURSOR" val="46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779.1526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n=2,000,000&#10;\]&#10;&#10;&#10;\end{document}"/>
  <p:tag name="IGUANATEXSIZE" val="28"/>
  <p:tag name="IGUANATEXCURSOR" val="3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594.6757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p=10,000&#10;\]&#10;&#10;&#10;\end{document}"/>
  <p:tag name="IGUANATEXSIZE" val="28"/>
  <p:tag name="IGUANATEXCURSOR" val="35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1320.585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\frac{\color{blue}{A_{n,p,m}}&#10;}{\color{red}{V_{n,p,m}}&#10;} \sim \beta_{n,p,m} = 0.815&#10;\]&#10;&#10;&#10;\end{document}"/>
  <p:tag name="IGUANATEXSIZE" val="28"/>
  <p:tag name="IGUANATEXCURSOR" val="43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6.843"/>
  <p:tag name="ORIGINALWIDTH" val="3148.856"/>
  <p:tag name="LATEXADDIN" val="\documentclass{article}&#10;\usepackage{amsmath}&#10;\usepackage{xcolor}&#10;\pagestyle{empty}&#10;\begin{document}&#10;&#10;\begin{itemize}&#10;\item[]1. {\color{blue} No translation and no rotation} &#10;\item[]&#10;\item[]2. {\color{blue} Just compute the corresponding &#10;CC values for \\each random image with respect to the reference image}&#10;\item[]&#10;\item[]3. {\color{blue} Get the average image from the first $m$&#10;random images}&#10;\end{itemize}&#10;&#10;\end{document}"/>
  <p:tag name="IGUANATEXSIZE" val="28"/>
  <p:tag name="IGUANATEXCURSOR" val="39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454.443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[&#10;m=600&#10;\]&#10;&#10;&#10;\end{document}"/>
  <p:tag name="IGUANATEXSIZE" val="28"/>
  <p:tag name="IGUANATEXCURSOR" val="35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2077"/>
  <p:tag name="ORIGINALWIDTH" val="2948.632"/>
  <p:tag name="LATEXADDIN" val="\documentclass{article}&#10;\usepackage{amsmath}&#10;\usepackage{graphicx}&#10;\usepackage{epstopdf}&#10;\usepackage{xcolor}&#10;\usepackage{amssymb,latexsym,bm,amsmath,amsthm}&#10;\usepackage{tabularx}&#10;\usepackage{xcolor}&#10;\usepackage{subfigure}&#10;\usepackage{float}&#10;\usepackage{multirow}&#10;\usepackage{amssymb,latexsym,amsmath,amsthm}&#10;\usepackage{setspace}&#10;\pagestyle{empty}&#10;\begin{document}&#10;{\color{blue}&#10;\[&#10;\alpha_{n,p,m}=\left(8+\frac{4m(\log n)^2}{p}\right)^{-1/2}\left(1+\frac{2m\log n}{p}\right)&#10;\frac{p}{m^{1/2}}&#10;\]&#10;}&#10;\end{document}"/>
  <p:tag name="IGUANATEXSIZE" val="28"/>
  <p:tag name="IGUANATEXCURSOR" val="49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4.874"/>
  <p:tag name="ORIGINALWIDTH" val="4297.71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noindent{\bf \color{blue} Asymptotic Theorem}\\&#10;&#10;\noindent{\sl Let $m =m_n \rightarrow \infty$  satisfy $m (\log\log n)^4/(\log n)^2 \rightarrow 0$ and $p=p_n \rightarrow \infty$ satisfy $(\log n)^{2}/ p\rightarrow 0$ as $n \rightarrow \infty$. Then&#10;\[&#10; \alpha_{n,p,m}\left({\boldsymbol\rho^2_{n,p,m}} - \frac{\beta_{n,p,m}}{1+\beta_{n,p,m}} \right)\rightarrow \mathcal{N}(0,1)\mbox{~ in distribution}.&#10;\]&#10;}&#10;\end{document}"/>
  <p:tag name="IGUANATEXSIZE" val="28"/>
  <p:tag name="IGUANATEXCURSOR" val="749"/>
  <p:tag name="TRANSPARENCY" val="True"/>
  <p:tag name="FILENAME" val=""/>
  <p:tag name="LATEXENGINEID" val="0"/>
  <p:tag name="TEMPFOLDER" val="C:\Users\user\Desktop\"/>
  <p:tag name="LATEXFORMHEIGHT" val="312"/>
  <p:tag name="LATEXFORMWIDTH" val="567.7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2077"/>
  <p:tag name="ORIGINALWIDTH" val="2948.63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alpha_{n,p,m}=\left(8+\frac{4m(\log n)^2}{p}\right)^{-1/2}\left(1+\frac{2m\log n}{p}\right)&#10;\frac{p}{m^{1/2}}&#10;\]&#10;\end{document}"/>
  <p:tag name="IGUANATEXSIZE" val="28"/>
  <p:tag name="IGUANATEXCURSOR" val="46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2928.384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 \[&#10;\beta_{n,p,m} = \frac{m}{p}\left\{ 2    \log\left(\frac{n}{m}\right) - \log\log\left(\frac{n}{m}\right) -  \log(4\pi) + 2&#10; \right\}&#10;\]&#10;\end{document}"/>
  <p:tag name="IGUANATEXSIZE" val="28"/>
  <p:tag name="IGUANATEXCURSOR" val="48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2118"/>
  <p:tag name="ORIGINALWIDTH" val="1703.787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 \[&#10;\mbox{conditoin 2.~~}&#10;\frac{m(\log\log n)^4}{(\log n)^2} \rightarrow 0&#10;\]&#10;\end{document}"/>
  <p:tag name="IGUANATEXSIZE" val="28"/>
  <p:tag name="IGUANATEXCURSOR" val="34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8.4627"/>
  <p:tag name="ORIGINALWIDTH" val="1412.82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 \[\mbox{condition 1.~~}&#10;\frac{(\log n)^2}{p} \rightarrow 0&#10;\]&#10;\end{document}"/>
  <p:tag name="IGUANATEXSIZE" val="28"/>
  <p:tag name="IGUANATEXCURSOR" val="40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6.273"/>
  <p:tag name="ORIGINALWIDTH" val="4014.99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{\small&#10;\begin{align*}&#10;\boldsymbol{\rho}^2_{n,p,m}  &#10;&amp;= \frac{A_{n,p,m}}{A_{n,p,m}+V_{n,p,m}}\\&#10;&amp;= \frac{\beta_{n,p,m}}{1+\beta_{n,p,m}} +&#10;  \frac{m V_{n,p,m} }{(A_{n,p,m}+V_{n,p,m})(1+\beta_{n,p,m})}  \left(A_{n,p,m} - \frac{1}{m}\beta_{n,p,m} \right) \notag\\&#10;&amp;-\frac{m A_{n,p,m} }{(A_{n,p,m}+V_{n,p,m})(1+\beta_{n,p,m})}  \left(V_{n,p,m} - \frac{1}{m} \right),&#10;\label{Decompose}&#10; \end{align*}&#10;}&#10;implying that&#10;\[&#10;\boldsymbol{\rho}^2_{n,p,m}  - \frac{\beta_{n,p,m}}{1+\beta_{n,p,m}} = c_1 Z_{1,n}+c_2 Z_{2,n}+c_3,&#10;\]&#10;where $Z_{1,n}$ and $Z_{2,n}$ are two independent $\mathcal{N}(0,1)$. &#10;&#10;\end{document}"/>
  <p:tag name="IGUANATEXSIZE" val="28"/>
  <p:tag name="IGUANATEXCURSOR" val="93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653.168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\log n}{p}\rightarrow 0&#10;\]&#10;\end{document}"/>
  <p:tag name="IGUANATEXSIZE" val="28"/>
  <p:tag name="IGUANATEXCURSOR" val="34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712.410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\log n}{p}\rightarrow \infty&#10;\]&#10;&#10;\end{document}"/>
  <p:tag name="IGUANATEXSIZE" val="28"/>
  <p:tag name="IGUANATEXCURSOR" val="34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510.6861"/>
  <p:tag name="LATEXADDIN" val="\documentclass{article}&#10;\usepackage{amsmath}&#10;\pagestyle{empty}&#10;\begin{document}&#10;$100\times100$&#10;\end{document}"/>
  <p:tag name="IGUANATEXSIZE" val="28"/>
  <p:tag name="IGUANATEXCURSOR" val="8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.1886"/>
  <p:tag name="ORIGINALWIDTH" val="697.412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\log n}{p}\rightarrow \beta,&#10;\]&#10;\[&#10;\beta \in (0,\infty)&#10;\]&#10;\end{document}"/>
  <p:tag name="IGUANATEXSIZE" val="28"/>
  <p:tag name="IGUANATEXCURSOR" val="38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.1886"/>
  <p:tag name="ORIGINALWIDTH" val="941.882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log n\frac{m\log n}{p}\rightarrow c,&#10;\]&#10;\[&#10;c \in (0,\infty)&#10;\]&#10;\end{document}"/>
  <p:tag name="IGUANATEXSIZE" val="28"/>
  <p:tag name="IGUANATEXCURSOR" val="3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920.134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log n\frac{m\log n}{p}\rightarrow 0&#10;\]&#10;\end{document}"/>
  <p:tag name="IGUANATEXSIZE" val="28"/>
  <p:tag name="IGUANATEXCURSOR" val="3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980.1275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log n\frac{m\log n}{p}\rightarrow \infty&#10;\]&#10;\end{document}"/>
  <p:tag name="IGUANATEXSIZE" val="28"/>
  <p:tag name="IGUANATEXCURSOR" val="3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386.9517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\log n}{p}\]&#10;\end{document}"/>
  <p:tag name="IGUANATEXSIZE" val="28"/>
  <p:tag name="IGUANATEXCURSOR" val="36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653.168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\log n}{p}\rightarrow 0&#10;\]&#10;\end{document}"/>
  <p:tag name="IGUANATEXSIZE" val="28"/>
  <p:tag name="IGUANATEXCURSOR" val="34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712.410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{\color{blue}\frac{m\log n}{p}\rightarrow \infty}&#10;\]&#10;&#10;\end{document}"/>
  <p:tag name="IGUANATEXSIZE" val="28"/>
  <p:tag name="IGUANATEXCURSOR" val="39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.1886"/>
  <p:tag name="ORIGINALWIDTH" val="697.412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{\color{blue}\Large \frac{m\log n}{p}\rightarrow \beta,}&#10;\]&#10;\[&#10;{\color{blue}\Large\beta \in (0,\infty)}&#10;\]&#10;\end{document}"/>
  <p:tag name="IGUANATEXSIZE" val="28"/>
  <p:tag name="IGUANATEXCURSOR" val="45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.1886"/>
  <p:tag name="ORIGINALWIDTH" val="941.882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log n\frac{m\log n}{p}\rightarrow c,&#10;\]&#10;\[&#10;c \in (0,\infty)&#10;\]&#10;\end{document}"/>
  <p:tag name="IGUANATEXSIZE" val="28"/>
  <p:tag name="IGUANATEXCURSOR" val="3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920.134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log n\frac{m\log n}{p}\rightarrow 0&#10;\]&#10;\end{document}"/>
  <p:tag name="IGUANATEXSIZE" val="28"/>
  <p:tag name="IGUANATEXCURSOR" val="3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4.361"/>
  <p:tag name="ORIGINALWIDTH" val="2924.634"/>
  <p:tag name="LATEXADDIN" val="\documentclass{article}&#10;\usepackage{amsmath}&#10;\pagestyle{empty}&#10;\begin{document}&#10;&#10;\begin{itemize}&#10;\item[] (1) Build a mathematical framework for model bias&#10;\item[] (2) Explore $(n, p, m)$ in model bias problem&#10;\item $n$: the number of images&#10;\item $p$: the size of an image&#10;\item $m$: the number of images used for averaging&#10;\end{itemize}&#10;&#10;\end{document}"/>
  <p:tag name="IGUANATEXSIZE" val="28"/>
  <p:tag name="IGUANATEXCURSOR" val="17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980.1275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log n\frac{m\log n}{p}\rightarrow \infty&#10;\]&#10;\end{document}"/>
  <p:tag name="IGUANATEXSIZE" val="28"/>
  <p:tag name="IGUANATEXCURSOR" val="35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386.9517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\log n}{p}\]&#10;\end{document}"/>
  <p:tag name="IGUANATEXSIZE" val="28"/>
  <p:tag name="IGUANATEXCURSOR" val="36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653.168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\log n}{p}\rightarrow 0&#10;\]&#10;\end{document}"/>
  <p:tag name="IGUANATEXSIZE" val="28"/>
  <p:tag name="IGUANATEXCURSOR" val="38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.1886"/>
  <p:tag name="ORIGINALWIDTH" val="697.412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\log n}{p}\rightarrow \beta,&#10;\]&#10;\[&#10;\beta \in (0,\infty)&#10;\]&#10;\end{document}"/>
  <p:tag name="IGUANATEXSIZE" val="28"/>
  <p:tag name="IGUANATEXCURSOR" val="38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712.410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\log n}{p}\rightarrow \infty&#10;\]&#10;&#10;\end{document}"/>
  <p:tag name="IGUANATEXSIZE" val="28"/>
  <p:tag name="IGUANATEXCURSOR" val="34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30.7086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alpha_{n,p,m}\]&#10;\end{document}"/>
  <p:tag name="IGUANATEXSIZE" val="28"/>
  <p:tag name="IGUANATEXCURSOR" val="36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323.2096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beta_{n,p,m}\]&#10;\end{document}"/>
  <p:tag name="IGUANATEXSIZE" val="28"/>
  <p:tag name="IGUANATEXCURSOR" val="35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17.210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ho_{n,p,m}\]&#10;\end{document}"/>
  <p:tag name="IGUANATEXSIZE" val="28"/>
  <p:tag name="IGUANATEXCURSOR" val="35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09.973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0&#10;\]&#10;\end{document}"/>
  <p:tag name="IGUANATEXSIZE" val="28"/>
  <p:tag name="IGUANATEXCURSOR" val="3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09.973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0&#10;\]&#10;\end{document}"/>
  <p:tag name="IGUANATEXSIZE" val="28"/>
  <p:tag name="IGUANATEXCURSOR" val="3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.239"/>
  <p:tag name="ORIGINALWIDTH" val="4094.488"/>
  <p:tag name="LATEXADDIN" val="\documentclass{article}&#10;\usepackage{amsmath}&#10;\usepackage{xcolor}&#10;\pagestyle{empty}&#10;\begin{document}&#10;&#10;\begin{itemize}&#10;\item Assume that ${\bf X_1},\dots,{\bf X_n}$  are iid with the uniform distribution on $\mathcal{S}^{p-1}$, so that $\|{\bf  X_i}\|=1$&#10;\item[]&#10;\item Let ${\bf r}$ be a $p \times 1$ reference vector with $\|{\bf r}\|=1$. Without loss of generality, set ${\bf r}=(1,0,\dots,0)$&#10;\item[]&#10;\item Let ${\bf X^{(1)}}, \dots ,{\bf X^{(n)}}$ be the permutation based on the order of the corresponding first components of ${\bf X_1},\dots,{\bf X_n} $. That is, ${ X^{(1)}_{11}} \geq \dots \geq &#10;{X^{(n)}_{n1}}$&#10;\item[]&#10;\item[] Note that&#10; $ X_{i1}= \mathrm{CC}({\bf X_i},{\bf r})$.&#10;\end{itemize}&#10;&#10;\end{document}"/>
  <p:tag name="IGUANATEXSIZE" val="28"/>
  <p:tag name="IGUANATEXCURSOR" val="684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09.973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0&#10;\]&#10;\end{document}"/>
  <p:tag name="IGUANATEXSIZE" val="28"/>
  <p:tag name="IGUANATEXCURSOR" val="3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801.649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\left(\frac{\beta}{1+\beta}\right)^{1/2}&#10;\]&#10;\end{document}"/>
  <p:tag name="IGUANATEXSIZE" val="28"/>
  <p:tag name="IGUANATEXCURSOR" val="399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4.7244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1&#10;\]&#10;\end{document}"/>
  <p:tag name="IGUANATEXSIZE" val="28"/>
  <p:tag name="IGUANATEXCURSOR" val="361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09.973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0&#10;\]&#10;\end{document}"/>
  <p:tag name="IGUANATEXSIZE" val="28"/>
  <p:tag name="IGUANATEXCURSOR" val="3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09.973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0&#10;\]&#10;\end{document}"/>
  <p:tag name="IGUANATEXSIZE" val="28"/>
  <p:tag name="IGUANATEXCURSOR" val="3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09.973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0&#10;\]&#10;\end{document}"/>
  <p:tag name="IGUANATEXSIZE" val="28"/>
  <p:tag name="IGUANATEXCURSOR" val="3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24.22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\beta&#10;\]&#10;\end{document}"/>
  <p:tag name="IGUANATEXSIZE" val="28"/>
  <p:tag name="IGUANATEXCURSOR" val="36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269.966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rightarrow \infty&#10;\]&#10;\end{document}"/>
  <p:tag name="IGUANATEXSIZE" val="28"/>
  <p:tag name="IGUANATEXCURSOR" val="366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425.196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p}{(8m)^{1/2}}&#10;\]&#10;\end{document}"/>
  <p:tag name="IGUANATEXSIZE" val="28"/>
  <p:tag name="IGUANATEXCURSOR" val="34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845.8942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p}{((8+4c^2)m)^{1/2}}&#10;\]&#10;\end{document}"/>
  <p:tag name="IGUANATEXSIZE" val="28"/>
  <p:tag name="IGUANATEXCURSOR" val="34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4.098"/>
  <p:tag name="ORIGINALWIDTH" val="3364.829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begin{itemize}&#10;\item The (normalized) average image based on ${\bf X^{(1)},\dots, \bf X^{(m)}}$ is $$\frac{{\bf \overline{X}_m}}{\|{\bf \overline{X}_m}\|}$$, where $${\bf \overline{X}_m}=\frac{1}{m}\sum^m_{i=1}{\bf X^{(i)}}.$$&#10;\end{itemize}&#10;&#10;&#10;\end{document}"/>
  <p:tag name="IGUANATEXSIZE" val="28"/>
  <p:tag name="IGUANATEXCURSOR" val="570"/>
  <p:tag name="TRANSPARENCY" val="True"/>
  <p:tag name="FILENAME" val=""/>
  <p:tag name="LATEXENGINEID" val="0"/>
  <p:tag name="TEMPFOLDER" val="C:\Users\user\Desktop\"/>
  <p:tag name="LATEXFORMHEIGHT" val="312"/>
  <p:tag name="LATEXFORMWIDTH" val="477.7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2118"/>
  <p:tag name="ORIGINALWIDTH" val="674.165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p^{3/2}(1+2\beta)}{2m\log n}&#10;\]&#10;\end{document}"/>
  <p:tag name="IGUANATEXSIZE" val="28"/>
  <p:tag name="IGUANATEXCURSOR" val="34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2118"/>
  <p:tag name="ORIGINALWIDTH" val="449.193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p^{3/2}}{2m\log n}&#10;\]&#10;\end{document}"/>
  <p:tag name="IGUANATEXSIZE" val="28"/>
  <p:tag name="IGUANATEXCURSOR" val="363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212.2235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p^{1/2}&#10;\]&#10;\end{document}"/>
  <p:tag name="IGUANATEXSIZE" val="28"/>
  <p:tag name="IGUANATEXCURSOR" val="34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7.4354"/>
  <p:tag name="ORIGINALWIDTH" val="830.8961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^{1/2}\log n}{p^{1/2}}\rightarrow c,&#10;\]&#10;\[&#10;c \in (0,\infty)&#10;\]&#10;\end{document}"/>
  <p:tag name="IGUANATEXSIZE" val="28"/>
  <p:tag name="IGUANATEXCURSOR" val="398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809.1488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^{1/2}\log n}{p^{1/2}}\rightarrow 0&#10;\]&#10;\end{document}"/>
  <p:tag name="IGUANATEXSIZE" val="28"/>
  <p:tag name="IGUANATEXCURSOR" val="39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869.1414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\[&#10;\frac{m^{1/2}\log n}{p^{1/2}}\rightarrow \infty&#10;\]&#10;\end{document}"/>
  <p:tag name="IGUANATEXSIZE" val="28"/>
  <p:tag name="IGUANATEXCURSOR" val="395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0.4237"/>
  <p:tag name="ORIGINALWIDTH" val="2524.185"/>
  <p:tag name="LATEXADDIN" val="\documentclass{article}&#10;\usepackage{amsmath}&#10;\pagestyle{empty}&#10;\begin{document}&#10;&#10;\begin{itemize}&#10;\item $n$: the number of images&#10;\item $p$: the size of an image&#10;\item $m$: the number of images used for averaging&#10;\end{itemize}&#10;&#10;\end{document}"/>
  <p:tag name="IGUANATEXSIZE" val="28"/>
  <p:tag name="IGUANATEXCURSOR" val="21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1.515"/>
  <p:tag name="ORIGINALWIDTH" val="5028.871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begin{table}[H]&#10;\centering&#10;\caption{The means (sd) of $ {\boldsymbol\rho_{n,p,m}}$; the&#10;comparison between the simulation and the estimation for $ {\boldsymbol\rho_{n,p,m}}$ when $n=2\times 10^4$ and $p=10000$.}&#10;\label{tab1}&#10;\begin{tabular}{llllllll}&#10;$m$ &amp; &amp;$100$  &amp; $200$ &amp;$300$ &amp; $400$ &amp; $500$ &amp;$600$  \\&#10; \hline&#10; Simulation&amp;&amp;        .278(.004)   &amp; .353(.004)    &amp;.401(.004)   &amp;.436(.004)  &amp; .463(.004) &amp;  .485(.004)\\&#10; Estimation&#10;         &amp;&amp;      .278   &amp; .353   &amp; .402  &amp;  .437&amp;    .465 &amp;   .488&#10;\end{tabular}&#10;\end{table}&#10;&#10;\begin{table}[H]&#10;\centering&#10;\caption{The means (sd) of $ {\boldsymbol\rho_{n,p,m}}$; the&#10;comparison between the simulation and the estimation for $ {\boldsymbol\rho_{n,p,m}}$ when $n=2\times 10^6$ and $p=10000$.}&#10;\label{tab1}&#10;\begin{tabular}{llllllll}&#10; $m$&amp; &amp;$100$  &amp; $200$ &amp;$300$ &amp; $400$ &amp; $500$ &amp;$600$ \\&#10; \hline&#10; Simulation&amp;&amp;   .381(.004)&amp; .488(.003)&amp;    .556(.003)&amp;.604(.003) &amp;.640(.003)&amp;.670(.003)\\&#10; Estimation&#10;         &amp;&amp;  .381  &amp; .488  &amp; .555  &amp;.604 &amp;   .640  &amp; .670&#10;\end{tabular}&#10;\end{table}&#10;\end{document}"/>
  <p:tag name="IGUANATEXSIZE" val="28"/>
  <p:tag name="IGUANATEXCURSOR" val="765"/>
  <p:tag name="TRANSPARENCY" val="True"/>
  <p:tag name="FILENAME" val=""/>
  <p:tag name="LATEXENGINEID" val="0"/>
  <p:tag name="TEMPFOLDER" val="C:\Users\user\Desktop\"/>
  <p:tag name="LATEXFORMHEIGHT" val="312"/>
  <p:tag name="LATEXFORMWIDTH" val="646.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959.13"/>
  <p:tag name="LATEXADDIN" val="\documentclass{article}&#10;\usepackage{amsmath}&#10;\pagestyle{empty}&#10;\begin{document}&#10;&#10;\begin{itemize}&#10;\item[] (1) we bulid a mathematical framework for model bias\end{itemize}&#10;\end{document}"/>
  <p:tag name="IGUANATEXSIZE" val="28"/>
  <p:tag name="IGUANATEXCURSOR" val="10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0.1913"/>
  <p:tag name="ORIGINALWIDTH" val="3415.073"/>
  <p:tag name="LATEXADDIN" val="\documentclass{article}&#10;\usepackage{amsmath}&#10;\pagestyle{empty}&#10;\begin{document}&#10;&#10;Recall that &#10;\[&#10;\beta_{n,p,m} = \frac{m}{p}\left\{ 2    \log\left(\frac{n}{m}\right) - \log\log\left(\frac{n}{m}\right) -  \log(4\pi) + 2&#10; \right\}&#10;\]&#10;&#10;\end{document}"/>
  <p:tag name="IGUANATEXSIZE" val="28"/>
  <p:tag name="IGUANATEXCURSOR" val="232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991.376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begin{align*}&#10;= \frac{\color{blue}{A_{n,p,m}}}{\color{blue}{A_{n,p,m}}+\color{red}{V_{n,p,m}}}&#10;\end{align*}&#10;&#10;&#10;\end{document}"/>
  <p:tag name="IGUANATEXSIZE" val="28"/>
  <p:tag name="IGUANATEXCURSOR" val="440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1979.752"/>
  <p:tag name="LATEXADDIN" val="\documentclass{article}&#10;\usepackage{amsmath}&#10;\pagestyle{empty}&#10;\begin{document}&#10;&#10;\begin{itemize}&#10;\item[] (2) we describe model bias by $&#10;\beta_{n,p,m}$\end{itemize}&#10;\end{document}"/>
  <p:tag name="IGUANATEXSIZE" val="28"/>
  <p:tag name="IGUANATEXCURSOR" val="10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9.539"/>
  <p:tag name="ORIGINALWIDTH" val="4293.96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noindent{(3) Consistency Theorem}\\&#10;&#10;\noindent{\sl Let $m =m_n$  satisfy $m / n \rightarrow 0$&#10;and $p=p_n \rightarrow \infty$ satisfy $(\log n)^{2}/ p\rightarrow 0$ as $n \rightarrow \infty$. Then&#10;\begin{itemize}&#10;\item[](i)&#10;\[&#10;\frac{A_{n,p,m}}{V_{n,p,m}} - \beta_{n,p,m} \rightarrow 0,&#10;\]&#10;\item[](ii)\[&#10; {\boldsymbol\rho^2_{n,p,m}} - \frac{\beta_{n,p,m}}{1+\beta_{n,p,m}} \rightarrow 0.&#10;\]&#10;\end{itemize}&#10;}&#10;\end{document}"/>
  <p:tag name="IGUANATEXSIZE" val="28"/>
  <p:tag name="IGUANATEXCURSOR" val="358"/>
  <p:tag name="TRANSPARENCY" val="True"/>
  <p:tag name="FILENAME" val=""/>
  <p:tag name="LATEXENGINEID" val="0"/>
  <p:tag name="TEMPFOLDER" val="C:\Users\user\Desktop\"/>
  <p:tag name="LATEXFORMHEIGHT" val="312"/>
  <p:tag name="LATEXFORMWIDTH" val="567.7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0.874"/>
  <p:tag name="ORIGINALWIDTH" val="4297.71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noindent{(4) Asymptotic Theorem}\\&#10;&#10;\noindent{\sl Let $m =m_n \rightarrow \infty$  satisfy $m (\log\log n)^4/(\log n)^2 \rightarrow 0$ and $p=p_n \rightarrow \infty$ satisfy $(\log n)^{2}/ p\rightarrow 0$ as $n \rightarrow \infty$. Then&#10;\[&#10; \alpha_{n,p,m}\left({\boldsymbol\rho^2_{n,p,m}} - \frac{\beta_{n,p,m}}{1+\beta_{n,p,m}} \right)\rightarrow \mathcal{N}(0,1)\mbox{~ in distribution}.&#10;\]&#10;}&#10;\end{document}"/>
  <p:tag name="IGUANATEXSIZE" val="28"/>
  <p:tag name="IGUANATEXCURSOR" val="358"/>
  <p:tag name="TRANSPARENCY" val="True"/>
  <p:tag name="FILENAME" val=""/>
  <p:tag name="LATEXENGINEID" val="0"/>
  <p:tag name="TEMPFOLDER" val="C:\Users\user\Desktop\"/>
  <p:tag name="LATEXFORMHEIGHT" val="312"/>
  <p:tag name="LATEXFORMWIDTH" val="567.7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0.6412"/>
  <p:tag name="ORIGINALWIDTH" val="2288.714"/>
  <p:tag name="LATEXADDIN" val="\documentclass{article}&#10;\usepackage{amsmath}&#10;\pagestyle{empty}&#10;\begin{document}&#10;&#10;\begin{itemize}&#10;\item[](5) In cryo-EM, our work can extend to&#10;\item (i) Multiple-references case&#10;\item (ii) Alignment: rotation and translation&#10;\item (iii) Testing for model bias problem. &#10;\end{itemize}&#10;&#10;\end{document}"/>
  <p:tag name="IGUANATEXSIZE" val="28"/>
  <p:tag name="IGUANATEXCURSOR" val="237"/>
  <p:tag name="TRANSPARENCY" val="True"/>
  <p:tag name="FILENAME" val=""/>
  <p:tag name="LATEXENGINEID" val="0"/>
  <p:tag name="TEMPFOLDER" val="C:\Users\user\Deskto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.418"/>
  <p:tag name="ORIGINALWIDTH" val="4218.973"/>
  <p:tag name="LATEXADDIN" val="\documentclass{article}&#10;\usepackage{amsmath}&#10;\usepackage{graphicx}&#10;\usepackage{epstopdf}&#10;\usepackage{xcolor}&#10;\usepackage{amssymb,latexsym,bm,amsmath,amsthm}&#10;\usepackage{tabularx}&#10;\usepackage{subfigure}&#10;\usepackage{float}&#10;\usepackage{multirow}&#10;\usepackage{amssymb,latexsym,amsmath,amsthm}&#10;\usepackage{setspace}&#10;\pagestyle{empty}&#10;\begin{document}&#10;&#10;\begin{itemize}&#10;&#10;\item  The CC between ${\bf r}$ and ${\bf \overline{X}_m}/\|{\bf \overline{X}_m}\|$ equals&#10;{\small&#10;\begin{align*}&#10;\mathrm{CC}^2\left(\frac{{\bf \overline{X}_m}}{\|{\bf \overline{X}_m}\|},{\bf r}\right)=\rho^2_{n,p,m} = \frac{{\color{blue}\left(\sum^m_{k=1}X^{(k)}_{1}\right)^2}}{\color{blue}{&#10;(\sum^m_{k=1}X^{(k)}_{1})^2}+\color{red}{(\sum^m_{k=1}X^{(k)}_{2})^2+&#10;\dots+(\sum^m_{k=1}X^{(k)}_{p}})^2&#10;}&#10;\end{align*}&#10;}&#10;\end{itemize}&#10;&#10;&#10;\end{document}"/>
  <p:tag name="IGUANATEXSIZE" val="28"/>
  <p:tag name="IGUANATEXCURSOR" val="557"/>
  <p:tag name="TRANSPARENCY" val="True"/>
  <p:tag name="FILENAME" val=""/>
  <p:tag name="LATEXENGINEID" val="0"/>
  <p:tag name="TEMPFOLDER" val="C:\Users\user\Desktop\"/>
  <p:tag name="LATEXFORMHEIGHT" val="312"/>
  <p:tag name="LATEXFORMWIDTH" val="477.75"/>
  <p:tag name="LATEXFORMWRAP" val="True"/>
  <p:tag name="BITMAPVECTOR" val="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10107</TotalTime>
  <Words>2813</Words>
  <Application>Microsoft Office PowerPoint</Application>
  <PresentationFormat>寬螢幕</PresentationFormat>
  <Paragraphs>423</Paragraphs>
  <Slides>52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9" baseType="lpstr"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336</cp:revision>
  <cp:lastPrinted>2018-11-08T02:10:37Z</cp:lastPrinted>
  <dcterms:created xsi:type="dcterms:W3CDTF">2018-10-31T08:24:48Z</dcterms:created>
  <dcterms:modified xsi:type="dcterms:W3CDTF">2018-11-12T08:04:53Z</dcterms:modified>
</cp:coreProperties>
</file>